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4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260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67" r:id="rId29"/>
    <p:sldId id="261" r:id="rId30"/>
    <p:sldId id="262" r:id="rId31"/>
    <p:sldId id="263" r:id="rId32"/>
    <p:sldId id="264" r:id="rId33"/>
    <p:sldId id="265" r:id="rId34"/>
    <p:sldId id="266" r:id="rId35"/>
    <p:sldId id="280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290" r:id="rId44"/>
    <p:sldId id="306" r:id="rId45"/>
    <p:sldId id="307" r:id="rId46"/>
    <p:sldId id="308" r:id="rId47"/>
    <p:sldId id="291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424" r:id="rId56"/>
    <p:sldId id="423" r:id="rId57"/>
    <p:sldId id="326" r:id="rId58"/>
    <p:sldId id="327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28" r:id="rId79"/>
    <p:sldId id="368" r:id="rId80"/>
    <p:sldId id="369" r:id="rId81"/>
    <p:sldId id="370" r:id="rId82"/>
    <p:sldId id="371" r:id="rId83"/>
    <p:sldId id="372" r:id="rId84"/>
    <p:sldId id="373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74" r:id="rId103"/>
    <p:sldId id="375" r:id="rId104"/>
    <p:sldId id="329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30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331" r:id="rId140"/>
    <p:sldId id="409" r:id="rId141"/>
    <p:sldId id="410" r:id="rId142"/>
    <p:sldId id="411" r:id="rId143"/>
    <p:sldId id="412" r:id="rId144"/>
    <p:sldId id="413" r:id="rId145"/>
    <p:sldId id="414" r:id="rId146"/>
    <p:sldId id="415" r:id="rId147"/>
    <p:sldId id="416" r:id="rId148"/>
    <p:sldId id="417" r:id="rId149"/>
    <p:sldId id="418" r:id="rId150"/>
    <p:sldId id="419" r:id="rId151"/>
    <p:sldId id="420" r:id="rId152"/>
    <p:sldId id="421" r:id="rId1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0946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3746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0631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0315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8729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908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6683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8766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205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0243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12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75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0787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5888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90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6444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6727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3520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0305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7002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12387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71610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13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36745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9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9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03897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45348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590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11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165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6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=""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=""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12" Type="http://schemas.microsoft.com/office/2007/relationships/hdphoto" Target="../media/hdphoto4.wdp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76.png"/><Relationship Id="rId14" Type="http://schemas.openxmlformats.org/officeDocument/2006/relationships/image" Target="../media/image79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73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72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7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tif"/><Relationship Id="rId4" Type="http://schemas.openxmlformats.org/officeDocument/2006/relationships/image" Target="../media/image38.ti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tif"/><Relationship Id="rId5" Type="http://schemas.openxmlformats.org/officeDocument/2006/relationships/image" Target="../media/image38.tif"/><Relationship Id="rId4" Type="http://schemas.openxmlformats.org/officeDocument/2006/relationships/image" Target="../media/image37.tif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tif"/><Relationship Id="rId4" Type="http://schemas.openxmlformats.org/officeDocument/2006/relationships/image" Target="../media/image38.t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39442968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918298" y="1444134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   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ko-KR" altLang="en-US" sz="1200" dirty="0"/>
              <a:t>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99884A6-7729-45DF-9986-66238BE2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51011"/>
            <a:ext cx="3326860" cy="39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84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80754453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클릭 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986685156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리스트를 클릭 시 다른 페이지로 이동하지 않고 아래에 내용이 </a:t>
                      </a:r>
                      <a:r>
                        <a:rPr lang="ko-KR" altLang="en-US" sz="1300" b="0" u="none" strike="noStrike" cap="none" dirty="0" err="1"/>
                        <a:t>펼쳐짐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 err="1"/>
                        <a:t>드랍다운</a:t>
                      </a:r>
                      <a:r>
                        <a:rPr lang="ko-KR" altLang="en-US" sz="1300" b="0" u="none" strike="noStrike" cap="none" dirty="0"/>
                        <a:t> 형식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펼쳐진 </a:t>
                      </a:r>
                      <a:r>
                        <a:rPr lang="ko-KR" altLang="en-US" sz="1300" b="0" u="none" strike="noStrike" cap="none" dirty="0" err="1"/>
                        <a:t>글내용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918298" y="1444134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   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ko-KR" altLang="en-US" sz="1200" dirty="0"/>
              <a:t>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CA02AA-31B0-42E0-9444-7B36A697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82" y="2412524"/>
            <a:ext cx="3398409" cy="39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454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8555749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상품신고페이지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모달창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18205442"/>
              </p:ext>
            </p:extLst>
          </p:nvPr>
        </p:nvGraphicFramePr>
        <p:xfrm>
          <a:off x="8843382" y="836712"/>
          <a:ext cx="2952330" cy="222114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신고카테고리</a:t>
                      </a:r>
                      <a:r>
                        <a:rPr lang="ko-KR" altLang="en-US" sz="1300" b="0" u="none" strike="noStrike" cap="none" dirty="0"/>
                        <a:t> 선택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종류</a:t>
                      </a:r>
                      <a:r>
                        <a:rPr lang="en-US" altLang="ko-KR" sz="1300" b="0" u="none" strike="noStrike" cap="none" dirty="0"/>
                        <a:t>(</a:t>
                      </a:r>
                      <a:r>
                        <a:rPr lang="ko-KR" altLang="en-US" sz="1300" b="0" u="none" strike="noStrike" cap="none" dirty="0"/>
                        <a:t>광고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물품정보 부정확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거래 금지 품목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언어폭력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기타사유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 사유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셀렉트</a:t>
                      </a:r>
                      <a:r>
                        <a:rPr lang="ko-KR" altLang="en-US" sz="1300" b="0" u="none" strike="noStrike" cap="none" dirty="0"/>
                        <a:t> 메뉴로 선택가능</a:t>
                      </a:r>
                      <a:r>
                        <a:rPr lang="en-US" altLang="ko-KR" sz="1300" b="0" u="none" strike="noStrike" cap="none" dirty="0" smtClean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상세내용 입력 후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등록을 누르면 신고가 완료됨</a:t>
                      </a:r>
                      <a:r>
                        <a:rPr lang="en-US" altLang="ko-KR" sz="1300" b="0" u="none" strike="noStrike" cap="none"/>
                        <a:t>.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258190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66567" y="382581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627" y="1412776"/>
            <a:ext cx="5194611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CDC65914-2404-4E6E-86BB-89502E852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1536920"/>
            <a:ext cx="4842064" cy="80110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52496" y="2483224"/>
            <a:ext cx="4340092" cy="591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선택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2496" y="3834783"/>
            <a:ext cx="4340092" cy="1535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97719" y="5862916"/>
            <a:ext cx="1094869" cy="430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등록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이등변 삼각형 2"/>
          <p:cNvSpPr/>
          <p:nvPr/>
        </p:nvSpPr>
        <p:spPr>
          <a:xfrm rot="10800000">
            <a:off x="5293658" y="2663277"/>
            <a:ext cx="259977" cy="250506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013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16500747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상품신고페이지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12831463"/>
              </p:ext>
            </p:extLst>
          </p:nvPr>
        </p:nvGraphicFramePr>
        <p:xfrm>
          <a:off x="8843382" y="836712"/>
          <a:ext cx="2952330" cy="222114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신고카테고리</a:t>
                      </a:r>
                      <a:r>
                        <a:rPr lang="ko-KR" altLang="en-US" sz="1300" b="0" u="none" strike="noStrike" cap="none" dirty="0"/>
                        <a:t> 선택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종류</a:t>
                      </a:r>
                      <a:r>
                        <a:rPr lang="en-US" altLang="ko-KR" sz="1300" b="0" u="none" strike="noStrike" cap="none" dirty="0"/>
                        <a:t>(</a:t>
                      </a:r>
                      <a:r>
                        <a:rPr lang="ko-KR" altLang="en-US" sz="1300" b="0" u="none" strike="noStrike" cap="none" dirty="0"/>
                        <a:t>광고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물품정보 부정확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거래 금지 품목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언어폭력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기타사유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기타 사유</a:t>
                      </a:r>
                      <a:r>
                        <a:rPr lang="en-US" altLang="ko-KR" sz="1300" b="0" u="none" strike="noStrike" cap="none" dirty="0"/>
                        <a:t>)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셀렉트</a:t>
                      </a:r>
                      <a:r>
                        <a:rPr lang="ko-KR" altLang="en-US" sz="1300" b="0" u="none" strike="noStrike" cap="none" dirty="0"/>
                        <a:t> 메뉴로 선택가능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상세내용 입력 후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우측 신고버튼을 누르면 신고가 완료됨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876293" y="258190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81285" y="3509434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61986D-8F39-4D33-833C-3FF60DDA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55" y="2108701"/>
            <a:ext cx="4516630" cy="1162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27C53B-6075-4B7C-ADBE-4D93529C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495" y="3429000"/>
            <a:ext cx="4386190" cy="20648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15285E6-A348-42D4-82B1-E5D6FD69B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055" y="1378819"/>
            <a:ext cx="6467160" cy="900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5C3B0B1-7F6F-44FE-AE86-D806A88C2128}"/>
              </a:ext>
            </a:extLst>
          </p:cNvPr>
          <p:cNvSpPr/>
          <p:nvPr/>
        </p:nvSpPr>
        <p:spPr>
          <a:xfrm>
            <a:off x="1281055" y="1449421"/>
            <a:ext cx="6598349" cy="50972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73141F2-865F-4C65-8E55-33AE0451584A}"/>
              </a:ext>
            </a:extLst>
          </p:cNvPr>
          <p:cNvSpPr/>
          <p:nvPr/>
        </p:nvSpPr>
        <p:spPr>
          <a:xfrm>
            <a:off x="1411495" y="2412460"/>
            <a:ext cx="6336720" cy="727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D2B56F4-8721-482D-AE22-74F46009C328}"/>
              </a:ext>
            </a:extLst>
          </p:cNvPr>
          <p:cNvSpPr/>
          <p:nvPr/>
        </p:nvSpPr>
        <p:spPr>
          <a:xfrm>
            <a:off x="1411495" y="3509434"/>
            <a:ext cx="6253901" cy="2813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1654D2DB-C631-4C14-8A39-AB6BA51A6F1A}"/>
              </a:ext>
            </a:extLst>
          </p:cNvPr>
          <p:cNvSpPr/>
          <p:nvPr/>
        </p:nvSpPr>
        <p:spPr>
          <a:xfrm rot="10800000">
            <a:off x="7217790" y="2633696"/>
            <a:ext cx="390046" cy="28775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480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595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72829263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60528079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972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6136454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26715228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7742" y="1573427"/>
            <a:ext cx="2883962" cy="473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45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8696467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01751793"/>
              </p:ext>
            </p:extLst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68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6330195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40901900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5314" y="1293083"/>
            <a:ext cx="366712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527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811335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51627047"/>
              </p:ext>
            </p:extLst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59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2720470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07615564"/>
              </p:ext>
            </p:extLst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6264" y="1418710"/>
            <a:ext cx="37052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12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1951433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06115250"/>
              </p:ext>
            </p:extLst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79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9586620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823625251"/>
              </p:ext>
            </p:extLst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9549" y="1518594"/>
            <a:ext cx="356235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749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58066485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69207468"/>
              </p:ext>
            </p:extLst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701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0071494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86937584"/>
              </p:ext>
            </p:extLst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8252" y="1474574"/>
            <a:ext cx="3402439" cy="491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41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7451548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user_w_kb_RentalList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31947359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중 하나를 클릭하면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622" y="1910920"/>
            <a:ext cx="763313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47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9788446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38093753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중 하나를 클릭하면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9202" y="1823266"/>
            <a:ext cx="45148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92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3389518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0289366"/>
              </p:ext>
            </p:extLst>
          </p:nvPr>
        </p:nvGraphicFramePr>
        <p:xfrm>
          <a:off x="8509686" y="1289960"/>
          <a:ext cx="3532000" cy="3606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사진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누르면 사진이 올려지게 한다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사진이 등록되면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미리보기로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보여지게 함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).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또한 사진이 올려지면 진행상황은 배송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준비중으로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택배 회사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번호가 입력되면 진행상황은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반납전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사진이 올라왔을 경우 표시가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되야함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7" y="1342369"/>
            <a:ext cx="6618747" cy="48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06532675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54" y="1693613"/>
            <a:ext cx="2927959" cy="4649521"/>
          </a:xfrm>
          <a:prstGeom prst="rect">
            <a:avLst/>
          </a:prstGeom>
        </p:spPr>
      </p:pic>
      <p:graphicFrame>
        <p:nvGraphicFramePr>
          <p:cNvPr id="16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549156817"/>
              </p:ext>
            </p:extLst>
          </p:nvPr>
        </p:nvGraphicFramePr>
        <p:xfrm>
          <a:off x="8509686" y="1289960"/>
          <a:ext cx="3532000" cy="3606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사진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누르면 사진이 올려지게 한다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사진이 등록되면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미리보기로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보여지게 함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).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또한 사진이 올려지면 진행상황은 배송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준비중으로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택배 회사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번호가 입력되면 진행상황은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반납전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사진이 올라왔을 경우 표시가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되야함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9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16945472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06488028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클릭하면 해당 상품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291" y="2414846"/>
            <a:ext cx="7914503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850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679751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user_m_kb_BorrowlList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992805674"/>
              </p:ext>
            </p:extLst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클릭하면 해당 상품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2047" y="1566606"/>
            <a:ext cx="402907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54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00664902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75131874"/>
              </p:ext>
            </p:extLst>
          </p:nvPr>
        </p:nvGraphicFramePr>
        <p:xfrm>
          <a:off x="8471586" y="1683660"/>
          <a:ext cx="3532000" cy="31116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받았을 때 사진을 등록을 하면 진행상황이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대여중으로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반납 전 사진과 운송장번호를 입력하면 진행상황이 반납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진행중으로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평점 등록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평점을 클릭할 수 있음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점 만점에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씩 증가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9" y="1367481"/>
            <a:ext cx="7617810" cy="30135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79" y="4380985"/>
            <a:ext cx="7617810" cy="20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3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17293881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user_m_kb_BorrowDetail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16" y="1910557"/>
            <a:ext cx="2382838" cy="40586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047" y="1939003"/>
            <a:ext cx="2506382" cy="4001787"/>
          </a:xfrm>
          <a:prstGeom prst="rect">
            <a:avLst/>
          </a:prstGeom>
        </p:spPr>
      </p:pic>
      <p:graphicFrame>
        <p:nvGraphicFramePr>
          <p:cNvPr id="18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70079681"/>
              </p:ext>
            </p:extLst>
          </p:nvPr>
        </p:nvGraphicFramePr>
        <p:xfrm>
          <a:off x="8471586" y="1683660"/>
          <a:ext cx="3532000" cy="31116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받았을 때 사진을 등록을 하면 진행상황이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대여중으로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반납 전 사진과 운송장번호를 입력하면 진행상황이 반납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진행중으로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평점 등록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평점을 클릭할 수 있음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점 만점에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씩 증가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750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1169815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1853594039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791920430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05847633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665329301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user_m_ht_mainIndex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2569031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506345116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836564115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1450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9678" y="1859616"/>
            <a:ext cx="1920186" cy="39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073" y="2696819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61305" y="2334346"/>
            <a:ext cx="4141951" cy="406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무엇을 찾고 계신가요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64005" y="3148158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실시간인기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5400000">
            <a:off x="6289533" y="322826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15293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68;g7c553259d1_0_81"/>
          <p:cNvSpPr/>
          <p:nvPr/>
        </p:nvSpPr>
        <p:spPr>
          <a:xfrm>
            <a:off x="679740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855469" y="1337092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사용자</a:t>
            </a:r>
            <a:r>
              <a:rPr lang="en-US" altLang="ko-KR" sz="1400" dirty="0" smtClean="0">
                <a:solidFill>
                  <a:schemeClr val="tx1"/>
                </a:solidFill>
              </a:rPr>
              <a:t>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856613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상품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357774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의견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58935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360097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팔로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37216" y="1341531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카테고리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37216" y="1756886"/>
            <a:ext cx="1928046" cy="39920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31449" y="5796938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01759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72067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050431" y="6150807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855469" y="2176682"/>
            <a:ext cx="1928046" cy="4396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r>
              <a:rPr lang="ko-KR" altLang="en-US" sz="1400" dirty="0" smtClean="0">
                <a:solidFill>
                  <a:schemeClr val="tx1"/>
                </a:solidFill>
              </a:rPr>
              <a:t> 메뉴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91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2846639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43228837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89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093144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3931254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347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72689473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1570925713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224823887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2946942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97302" y="1882226"/>
            <a:ext cx="4264668" cy="21534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광고용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슬라이드 배너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6200086" y="2780627"/>
            <a:ext cx="372107" cy="356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2473458" y="2780627"/>
            <a:ext cx="372107" cy="33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399076" y="4139015"/>
            <a:ext cx="4264668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97303" y="4530288"/>
            <a:ext cx="4264668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72" y="4633044"/>
            <a:ext cx="1189673" cy="176277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77" y="4633044"/>
            <a:ext cx="1189673" cy="1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2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8396050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5998905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6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4120096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213615618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081145807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149812688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1743" y="1800622"/>
            <a:ext cx="4389127" cy="358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8197" y="2209479"/>
            <a:ext cx="4389127" cy="1617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31743" y="4153319"/>
            <a:ext cx="4389127" cy="369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28197" y="4601777"/>
            <a:ext cx="4389127" cy="1544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8160" y="2289443"/>
            <a:ext cx="1574030" cy="1434848"/>
            <a:chOff x="1183413" y="1905132"/>
            <a:chExt cx="1963647" cy="166687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36073" y="2287810"/>
            <a:ext cx="1634916" cy="1436481"/>
            <a:chOff x="1183413" y="1905132"/>
            <a:chExt cx="1963647" cy="166687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9" name="직사각형 38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78160" y="4714268"/>
            <a:ext cx="1567922" cy="1343632"/>
            <a:chOff x="1183413" y="1905132"/>
            <a:chExt cx="1963647" cy="1666875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55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1933845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67996285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02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6515668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930791192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003636347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22979245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5581" y="2355494"/>
            <a:ext cx="4391743" cy="324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5581" y="1847305"/>
            <a:ext cx="4391743" cy="348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2035" y="281152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 smtClean="0">
                <a:solidFill>
                  <a:schemeClr val="tx1"/>
                </a:solidFill>
              </a:rPr>
              <a:t>	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25040" y="4180776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329655" y="317728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2020-02-19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ko-KR" altLang="en-US" sz="1600" dirty="0" smtClean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2035" y="35125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2020-02-20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8447" y="38554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2020-02-21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38613" y="4443362"/>
            <a:ext cx="4378712" cy="342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54795" y="4934718"/>
            <a:ext cx="4362530" cy="2666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ko-KR" altLang="en-US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2291555" y="7087513"/>
            <a:ext cx="63541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362415" y="5300478"/>
            <a:ext cx="4362530" cy="2869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54795" y="5635758"/>
            <a:ext cx="4370150" cy="2954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62415" y="5978658"/>
            <a:ext cx="4354910" cy="2720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333832" y="6326655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5336837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등급관리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21678903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회원의 등급 이미지만 컬러로 활성화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현재 회원의 등급 설명과 다음 등급이 되기 위한 조건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 등급별 혜택 안내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65297"/>
              </p:ext>
            </p:extLst>
          </p:nvPr>
        </p:nvGraphicFramePr>
        <p:xfrm>
          <a:off x="322101" y="4046219"/>
          <a:ext cx="7747479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459">
                  <a:extLst>
                    <a:ext uri="{9D8B030D-6E8A-4147-A177-3AD203B41FA5}">
                      <a16:colId xmlns:a16="http://schemas.microsoft.com/office/drawing/2014/main" xmlns="" val="3256358893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xmlns="" val="1511652127"/>
                    </a:ext>
                  </a:extLst>
                </a:gridCol>
                <a:gridCol w="5478780">
                  <a:extLst>
                    <a:ext uri="{9D8B030D-6E8A-4147-A177-3AD203B41FA5}">
                      <a16:colId xmlns:a16="http://schemas.microsoft.com/office/drawing/2014/main" xmlns="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721543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61500" y="138391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</a:rPr>
              <a:t>	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등급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7085" y="1876737"/>
            <a:ext cx="1194814" cy="11298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90" y="1874596"/>
            <a:ext cx="1166116" cy="1134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3" y="6220828"/>
            <a:ext cx="301408" cy="2850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3" y="5780380"/>
            <a:ext cx="303631" cy="295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459" y="1872456"/>
            <a:ext cx="1388951" cy="11373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680" y="1872456"/>
            <a:ext cx="1467999" cy="1134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83" y="1877886"/>
            <a:ext cx="1292218" cy="11286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46" y="5383561"/>
            <a:ext cx="299709" cy="2454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2" y="4955943"/>
            <a:ext cx="297472" cy="2298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955" y="4522344"/>
            <a:ext cx="285865" cy="249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5820" y="3223260"/>
            <a:ext cx="681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회원님의 현재 등급은 </a:t>
            </a:r>
            <a:r>
              <a:rPr lang="en-US" altLang="ko-KR" dirty="0" smtClean="0"/>
              <a:t>VIP</a:t>
            </a:r>
            <a:r>
              <a:rPr lang="ko-KR" altLang="en-US" dirty="0" smtClean="0"/>
              <a:t>입니다</a:t>
            </a:r>
            <a:endParaRPr lang="en-US" altLang="ko-KR" dirty="0" smtClean="0"/>
          </a:p>
          <a:p>
            <a:r>
              <a:rPr lang="ko-KR" altLang="en-US" dirty="0" smtClean="0"/>
              <a:t>다음 등급까지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의 활동이 더 필요합니다 </a:t>
            </a:r>
            <a:endParaRPr lang="ko-KR" altLang="en-US" dirty="0"/>
          </a:p>
        </p:txBody>
      </p:sp>
      <p:sp>
        <p:nvSpPr>
          <p:cNvPr id="22" name="Google Shape;173;g7c553259d1_0_81"/>
          <p:cNvSpPr/>
          <p:nvPr/>
        </p:nvSpPr>
        <p:spPr>
          <a:xfrm>
            <a:off x="5182055" y="19636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3;g7c553259d1_0_81"/>
          <p:cNvSpPr/>
          <p:nvPr/>
        </p:nvSpPr>
        <p:spPr>
          <a:xfrm>
            <a:off x="617675" y="33797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409178" y="40124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926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31692571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13889078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600009006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25257105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2291555" y="7087513"/>
            <a:ext cx="63541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074" y="1910399"/>
            <a:ext cx="794306" cy="6937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646" y="1911530"/>
            <a:ext cx="734433" cy="6944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515" y="1908545"/>
            <a:ext cx="716793" cy="697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410" y="1905061"/>
            <a:ext cx="853767" cy="6990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17" y="1910046"/>
            <a:ext cx="902356" cy="6970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40400" y="2730336"/>
            <a:ext cx="422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회원님의 현재 등급은 </a:t>
            </a:r>
            <a:r>
              <a:rPr lang="en-US" altLang="ko-KR" sz="1600" dirty="0" smtClean="0"/>
              <a:t>VIP</a:t>
            </a:r>
            <a:r>
              <a:rPr lang="ko-KR" altLang="en-US" sz="1600" dirty="0" smtClean="0"/>
              <a:t>입니다</a:t>
            </a:r>
            <a:endParaRPr lang="en-US" altLang="ko-KR" sz="1600" dirty="0" smtClean="0"/>
          </a:p>
          <a:p>
            <a:r>
              <a:rPr lang="ko-KR" altLang="en-US" sz="1600" dirty="0" smtClean="0"/>
              <a:t>다음 등급까지 </a:t>
            </a:r>
            <a:r>
              <a:rPr lang="en-US" altLang="ko-KR" sz="1600" dirty="0" smtClean="0"/>
              <a:t>XXX</a:t>
            </a:r>
            <a:r>
              <a:rPr lang="ko-KR" altLang="en-US" sz="1600" dirty="0" smtClean="0"/>
              <a:t>의 활동이 더 필요합니다 </a:t>
            </a:r>
            <a:endParaRPr lang="ko-KR" altLang="en-US" sz="16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346200"/>
              </p:ext>
            </p:extLst>
          </p:nvPr>
        </p:nvGraphicFramePr>
        <p:xfrm>
          <a:off x="2447281" y="3618068"/>
          <a:ext cx="421469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1">
                  <a:extLst>
                    <a:ext uri="{9D8B030D-6E8A-4147-A177-3AD203B41FA5}">
                      <a16:colId xmlns:a16="http://schemas.microsoft.com/office/drawing/2014/main" xmlns="" val="3256358893"/>
                    </a:ext>
                  </a:extLst>
                </a:gridCol>
                <a:gridCol w="998126">
                  <a:extLst>
                    <a:ext uri="{9D8B030D-6E8A-4147-A177-3AD203B41FA5}">
                      <a16:colId xmlns:a16="http://schemas.microsoft.com/office/drawing/2014/main" xmlns="" val="1511652127"/>
                    </a:ext>
                  </a:extLst>
                </a:gridCol>
                <a:gridCol w="2819733">
                  <a:extLst>
                    <a:ext uri="{9D8B030D-6E8A-4147-A177-3AD203B41FA5}">
                      <a16:colId xmlns:a16="http://schemas.microsoft.com/office/drawing/2014/main" xmlns="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7215434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14" y="5775968"/>
            <a:ext cx="301408" cy="28501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4" y="5335520"/>
            <a:ext cx="303631" cy="29529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97" y="4938701"/>
            <a:ext cx="299709" cy="24541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5433" y="4511083"/>
            <a:ext cx="297472" cy="22980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1706" y="4077484"/>
            <a:ext cx="285865" cy="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93614176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06102219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30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38197239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277893356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4803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61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23782220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9111471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66738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3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2760272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8486431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4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7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95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3"/>
          <p:cNvGraphicFramePr/>
          <p:nvPr/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상단에 이미지와 카테고리명이 들어가며 카테고리 클릭 시 이름은 붉은색으로 변경 되며 하단에 컨텐츠 출력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하단 제품은 대표이미지와 대여기간,     금액 등 기본적인 정보 노출 </a:t>
                      </a:r>
                    </a:p>
                    <a:p>
                      <a:pPr algn="l">
                        <a:defRPr sz="1500"/>
                      </a:pPr>
                      <a:r>
                        <a:t>이미지나 텍스트 클릭 시 상세 페이지로 전환.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14" name="표 57"/>
          <p:cNvGraphicFramePr/>
          <p:nvPr>
            <p:extLst>
              <p:ext uri="{D42A27DB-BD31-4B8C-83A1-F6EECF244321}">
                <p14:modId xmlns:p14="http://schemas.microsoft.com/office/powerpoint/2010/main" val="447158942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</a:rPr>
                        <a:t>화면코드</a:t>
                      </a: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</a:rPr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카테고리별</a:t>
                      </a:r>
                      <a:r>
                        <a:rPr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컨텐츠</a:t>
                      </a:r>
                      <a:endParaRPr sz="13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63540" y="2282456"/>
            <a:ext cx="7355230" cy="4251230"/>
            <a:chOff x="463540" y="2282456"/>
            <a:chExt cx="7355230" cy="4251230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38" y="2370432"/>
              <a:ext cx="1548509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2342" y="2370432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6540" y="2321741"/>
              <a:ext cx="206853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38394" y="2282456"/>
              <a:ext cx="1548509" cy="1270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540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0144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04343" y="4458041"/>
              <a:ext cx="2068532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3042" y="4439244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2020 맥북프로"/>
            <p:cNvSpPr txBox="1"/>
            <p:nvPr/>
          </p:nvSpPr>
          <p:spPr>
            <a:xfrm>
              <a:off x="551151" y="3677575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 dirty="0"/>
                <a:t>2020 </a:t>
              </a:r>
              <a:r>
                <a:rPr sz="1200" dirty="0" err="1"/>
                <a:t>맥북프로</a:t>
              </a:r>
              <a:endParaRPr sz="1200" dirty="0"/>
            </a:p>
          </p:txBody>
        </p:sp>
        <p:sp>
          <p:nvSpPr>
            <p:cNvPr id="139" name="대여기간 6/12까지…"/>
            <p:cNvSpPr txBox="1"/>
            <p:nvPr/>
          </p:nvSpPr>
          <p:spPr>
            <a:xfrm>
              <a:off x="565422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0" name="2019 아이맥"/>
            <p:cNvSpPr txBox="1"/>
            <p:nvPr/>
          </p:nvSpPr>
          <p:spPr>
            <a:xfrm>
              <a:off x="2411284" y="3677575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2019 아이맥</a:t>
              </a:r>
            </a:p>
          </p:txBody>
        </p:sp>
        <p:sp>
          <p:nvSpPr>
            <p:cNvPr id="141" name="대여기간 6/12까지…"/>
            <p:cNvSpPr txBox="1"/>
            <p:nvPr/>
          </p:nvSpPr>
          <p:spPr>
            <a:xfrm>
              <a:off x="2424393" y="4018260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2" name="2020 아이패드"/>
            <p:cNvSpPr txBox="1"/>
            <p:nvPr/>
          </p:nvSpPr>
          <p:spPr>
            <a:xfrm>
              <a:off x="4367898" y="3677575"/>
              <a:ext cx="1493098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아이패드</a:t>
              </a:r>
            </a:p>
          </p:txBody>
        </p:sp>
        <p:sp>
          <p:nvSpPr>
            <p:cNvPr id="143" name="대여기간 6/12까지…"/>
            <p:cNvSpPr txBox="1"/>
            <p:nvPr/>
          </p:nvSpPr>
          <p:spPr>
            <a:xfrm>
              <a:off x="4382169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4" name="2018 맥미니"/>
            <p:cNvSpPr txBox="1"/>
            <p:nvPr/>
          </p:nvSpPr>
          <p:spPr>
            <a:xfrm>
              <a:off x="6325673" y="3606663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2018 맥미니</a:t>
              </a:r>
            </a:p>
          </p:txBody>
        </p:sp>
        <p:sp>
          <p:nvSpPr>
            <p:cNvPr id="145" name="대여기간 6/12까지…"/>
            <p:cNvSpPr txBox="1"/>
            <p:nvPr/>
          </p:nvSpPr>
          <p:spPr>
            <a:xfrm>
              <a:off x="6339945" y="3962806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6" name="2020 맥북프로"/>
            <p:cNvSpPr txBox="1"/>
            <p:nvPr/>
          </p:nvSpPr>
          <p:spPr>
            <a:xfrm>
              <a:off x="513840" y="5715880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7" name="대여기간 6/12까지…"/>
            <p:cNvSpPr txBox="1"/>
            <p:nvPr/>
          </p:nvSpPr>
          <p:spPr>
            <a:xfrm>
              <a:off x="528111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8" name="2020 맥북프로"/>
            <p:cNvSpPr txBox="1"/>
            <p:nvPr/>
          </p:nvSpPr>
          <p:spPr>
            <a:xfrm>
              <a:off x="2372809" y="5700424"/>
              <a:ext cx="1493099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9" name="대여기간 6/12까지…"/>
            <p:cNvSpPr txBox="1"/>
            <p:nvPr/>
          </p:nvSpPr>
          <p:spPr>
            <a:xfrm>
              <a:off x="2387082" y="6056567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0" name="2020 맥북프로"/>
            <p:cNvSpPr txBox="1"/>
            <p:nvPr/>
          </p:nvSpPr>
          <p:spPr>
            <a:xfrm>
              <a:off x="4330586" y="571588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1" name="대여기간 6/12까지…"/>
            <p:cNvSpPr txBox="1"/>
            <p:nvPr/>
          </p:nvSpPr>
          <p:spPr>
            <a:xfrm>
              <a:off x="4344857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2" name="2020 맥북프로"/>
            <p:cNvSpPr txBox="1"/>
            <p:nvPr/>
          </p:nvSpPr>
          <p:spPr>
            <a:xfrm>
              <a:off x="6288363" y="564497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3" name="대여기간 6/12까지…"/>
            <p:cNvSpPr txBox="1"/>
            <p:nvPr/>
          </p:nvSpPr>
          <p:spPr>
            <a:xfrm>
              <a:off x="6302634" y="6001113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</p:grpSp>
      <p:grpSp>
        <p:nvGrpSpPr>
          <p:cNvPr id="159" name="Google Shape;173;g7c553259d1_0_81"/>
          <p:cNvGrpSpPr/>
          <p:nvPr/>
        </p:nvGrpSpPr>
        <p:grpSpPr>
          <a:xfrm>
            <a:off x="430061" y="2658663"/>
            <a:ext cx="302704" cy="370799"/>
            <a:chOff x="0" y="-1"/>
            <a:chExt cx="302702" cy="370798"/>
          </a:xfrm>
        </p:grpSpPr>
        <p:sp>
          <p:nvSpPr>
            <p:cNvPr id="15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0" y="1427295"/>
            <a:ext cx="7215612" cy="69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6" name="Google Shape;173;g7c553259d1_0_81"/>
          <p:cNvGrpSpPr/>
          <p:nvPr/>
        </p:nvGrpSpPr>
        <p:grpSpPr>
          <a:xfrm>
            <a:off x="278709" y="1287817"/>
            <a:ext cx="302704" cy="370799"/>
            <a:chOff x="0" y="-1"/>
            <a:chExt cx="302702" cy="370798"/>
          </a:xfrm>
        </p:grpSpPr>
        <p:sp>
          <p:nvSpPr>
            <p:cNvPr id="1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4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2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3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카테고리 이미지부분을 우측으로 </a:t>
                      </a:r>
                    </a:p>
                    <a:p>
                      <a:pPr algn="l">
                        <a:defRPr sz="1500"/>
                      </a:pPr>
                      <a:r>
                        <a:t>스와이프시 다음카테코리 메뉴로 넘어감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4" name="직사각형 39"/>
          <p:cNvSpPr/>
          <p:nvPr/>
        </p:nvSpPr>
        <p:spPr>
          <a:xfrm>
            <a:off x="258600" y="1289957"/>
            <a:ext cx="3854857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65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6" name="직사각형 39"/>
          <p:cNvSpPr/>
          <p:nvPr/>
        </p:nvSpPr>
        <p:spPr>
          <a:xfrm>
            <a:off x="4295571" y="1289955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69" name="메인로고"/>
          <p:cNvGrpSpPr/>
          <p:nvPr/>
        </p:nvGrpSpPr>
        <p:grpSpPr>
          <a:xfrm>
            <a:off x="1551027" y="1422400"/>
            <a:ext cx="1270003" cy="517525"/>
            <a:chOff x="0" y="0"/>
            <a:chExt cx="1270001" cy="517525"/>
          </a:xfrm>
        </p:grpSpPr>
        <p:sp>
          <p:nvSpPr>
            <p:cNvPr id="167" name="직사각형"/>
            <p:cNvSpPr/>
            <p:nvPr/>
          </p:nvSpPr>
          <p:spPr>
            <a:xfrm>
              <a:off x="-1" y="0"/>
              <a:ext cx="1270003" cy="51752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F161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68" name="메인로고"/>
            <p:cNvSpPr txBox="1"/>
            <p:nvPr/>
          </p:nvSpPr>
          <p:spPr>
            <a:xfrm>
              <a:off x="-1" y="79694"/>
              <a:ext cx="1270003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메인로고</a:t>
              </a:r>
            </a:p>
          </p:txBody>
        </p:sp>
      </p:grpSp>
      <p:grpSp>
        <p:nvGrpSpPr>
          <p:cNvPr id="172" name="IT"/>
          <p:cNvGrpSpPr/>
          <p:nvPr/>
        </p:nvGrpSpPr>
        <p:grpSpPr>
          <a:xfrm>
            <a:off x="546097" y="2324098"/>
            <a:ext cx="604179" cy="542928"/>
            <a:chOff x="-1" y="0"/>
            <a:chExt cx="604177" cy="542927"/>
          </a:xfrm>
        </p:grpSpPr>
        <p:sp>
          <p:nvSpPr>
            <p:cNvPr id="170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EF000D"/>
                  </a:solidFill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1" name="IT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EF000D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IT</a:t>
              </a:r>
            </a:p>
          </p:txBody>
        </p:sp>
      </p:grpSp>
      <p:grpSp>
        <p:nvGrpSpPr>
          <p:cNvPr id="175" name="레져"/>
          <p:cNvGrpSpPr/>
          <p:nvPr/>
        </p:nvGrpSpPr>
        <p:grpSpPr>
          <a:xfrm>
            <a:off x="1422398" y="2324098"/>
            <a:ext cx="604179" cy="542928"/>
            <a:chOff x="-1" y="0"/>
            <a:chExt cx="604177" cy="542927"/>
          </a:xfrm>
        </p:grpSpPr>
        <p:sp>
          <p:nvSpPr>
            <p:cNvPr id="173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4" name="레져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레져</a:t>
              </a:r>
            </a:p>
          </p:txBody>
        </p:sp>
      </p:grpSp>
      <p:grpSp>
        <p:nvGrpSpPr>
          <p:cNvPr id="178" name="가전"/>
          <p:cNvGrpSpPr/>
          <p:nvPr/>
        </p:nvGrpSpPr>
        <p:grpSpPr>
          <a:xfrm>
            <a:off x="2298698" y="2324098"/>
            <a:ext cx="604179" cy="542928"/>
            <a:chOff x="-1" y="0"/>
            <a:chExt cx="604177" cy="542927"/>
          </a:xfrm>
        </p:grpSpPr>
        <p:sp>
          <p:nvSpPr>
            <p:cNvPr id="176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77" name="가전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가전</a:t>
              </a:r>
            </a:p>
          </p:txBody>
        </p:sp>
      </p:grpSp>
      <p:grpSp>
        <p:nvGrpSpPr>
          <p:cNvPr id="181" name="헬스"/>
          <p:cNvGrpSpPr/>
          <p:nvPr/>
        </p:nvGrpSpPr>
        <p:grpSpPr>
          <a:xfrm>
            <a:off x="3174998" y="2337653"/>
            <a:ext cx="604179" cy="542928"/>
            <a:chOff x="-1" y="0"/>
            <a:chExt cx="604177" cy="542927"/>
          </a:xfrm>
        </p:grpSpPr>
        <p:sp>
          <p:nvSpPr>
            <p:cNvPr id="179" name="타원형"/>
            <p:cNvSpPr/>
            <p:nvPr/>
          </p:nvSpPr>
          <p:spPr>
            <a:xfrm>
              <a:off x="-2" y="-1"/>
              <a:ext cx="604179" cy="54292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80" name="헬스"/>
            <p:cNvSpPr txBox="1"/>
            <p:nvPr/>
          </p:nvSpPr>
          <p:spPr>
            <a:xfrm>
              <a:off x="88479" y="149544"/>
              <a:ext cx="427217" cy="243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헬스</a:t>
              </a:r>
            </a:p>
          </p:txBody>
        </p:sp>
      </p:grpSp>
      <p:grpSp>
        <p:nvGrpSpPr>
          <p:cNvPr id="184" name="Google Shape;173;g7c553259d1_0_81"/>
          <p:cNvGrpSpPr/>
          <p:nvPr/>
        </p:nvGrpSpPr>
        <p:grpSpPr>
          <a:xfrm>
            <a:off x="403549" y="2121808"/>
            <a:ext cx="302704" cy="370799"/>
            <a:chOff x="0" y="0"/>
            <a:chExt cx="302702" cy="370798"/>
          </a:xfrm>
        </p:grpSpPr>
        <p:sp>
          <p:nvSpPr>
            <p:cNvPr id="18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83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pic>
        <p:nvPicPr>
          <p:cNvPr id="18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638" y="3030413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2020 맥북프로"/>
          <p:cNvSpPr txBox="1"/>
          <p:nvPr/>
        </p:nvSpPr>
        <p:spPr>
          <a:xfrm>
            <a:off x="589249" y="3804575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87" name="대여기간 6/12까지…"/>
          <p:cNvSpPr txBox="1"/>
          <p:nvPr/>
        </p:nvSpPr>
        <p:spPr>
          <a:xfrm>
            <a:off x="473040" y="4148018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18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1622" y="3030413"/>
            <a:ext cx="971994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2020 맥북프로"/>
          <p:cNvSpPr txBox="1"/>
          <p:nvPr/>
        </p:nvSpPr>
        <p:spPr>
          <a:xfrm>
            <a:off x="2439235" y="3804575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90" name="대여기간 6/12까지…"/>
          <p:cNvSpPr txBox="1"/>
          <p:nvPr/>
        </p:nvSpPr>
        <p:spPr>
          <a:xfrm>
            <a:off x="2323027" y="4148018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19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636" y="4905375"/>
            <a:ext cx="971994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2020 맥북프로"/>
          <p:cNvSpPr txBox="1"/>
          <p:nvPr/>
        </p:nvSpPr>
        <p:spPr>
          <a:xfrm>
            <a:off x="589249" y="5679537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93" name="대여기간 6/12까지…"/>
          <p:cNvSpPr txBox="1"/>
          <p:nvPr/>
        </p:nvSpPr>
        <p:spPr>
          <a:xfrm>
            <a:off x="473040" y="6022980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0429" y="4905375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2020 맥북프로"/>
          <p:cNvSpPr txBox="1"/>
          <p:nvPr/>
        </p:nvSpPr>
        <p:spPr>
          <a:xfrm>
            <a:off x="2378043" y="5679537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196" name="대여기간 6/12까지…"/>
          <p:cNvSpPr txBox="1"/>
          <p:nvPr/>
        </p:nvSpPr>
        <p:spPr>
          <a:xfrm>
            <a:off x="2261834" y="6022980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</p:spTree>
    <p:extLst>
      <p:ext uri="{BB962C8B-B14F-4D97-AF65-F5344CB8AC3E}">
        <p14:creationId xmlns:p14="http://schemas.microsoft.com/office/powerpoint/2010/main" val="290874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0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클릭시 메인화면으로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검색어 입력시 데이터베이스에서 </a:t>
                      </a:r>
                    </a:p>
                    <a:p>
                      <a:pPr algn="l">
                        <a:defRPr sz="1500"/>
                      </a:pPr>
                      <a:r>
                        <a:t>해당 조건 만족하는 데이터만 불러와</a:t>
                      </a:r>
                    </a:p>
                    <a:p>
                      <a:pPr algn="l">
                        <a:defRPr sz="1500"/>
                      </a:pPr>
                      <a:r>
                        <a:t>하단에 리스트화 하여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리스트화 되어있는 카테고리 클릭 시</a:t>
                      </a:r>
                    </a:p>
                    <a:p>
                      <a:pPr algn="l">
                        <a:defRPr sz="1500"/>
                      </a:pPr>
                      <a:r>
                        <a:t>해당 카테고리에 상품만 다시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상품이미지 혹은 텍스트 클릭 시 </a:t>
                      </a:r>
                    </a:p>
                    <a:p>
                      <a:pPr algn="l">
                        <a:defRPr sz="1500"/>
                      </a:pPr>
                      <a:r>
                        <a:t>해당 상품의 상세 페이지로 이동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1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02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상세 검색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05" name="메인로고"/>
          <p:cNvGrpSpPr/>
          <p:nvPr/>
        </p:nvGrpSpPr>
        <p:grpSpPr>
          <a:xfrm>
            <a:off x="317500" y="1485900"/>
            <a:ext cx="1270000" cy="670223"/>
            <a:chOff x="0" y="0"/>
            <a:chExt cx="1270000" cy="670222"/>
          </a:xfrm>
        </p:grpSpPr>
        <p:sp>
          <p:nvSpPr>
            <p:cNvPr id="203" name="직사각형"/>
            <p:cNvSpPr/>
            <p:nvPr/>
          </p:nvSpPr>
          <p:spPr>
            <a:xfrm>
              <a:off x="0" y="0"/>
              <a:ext cx="1270000" cy="67022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04" name="메인로고"/>
            <p:cNvSpPr txBox="1"/>
            <p:nvPr/>
          </p:nvSpPr>
          <p:spPr>
            <a:xfrm>
              <a:off x="0" y="156043"/>
              <a:ext cx="1270000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메인로고</a:t>
              </a:r>
            </a:p>
          </p:txBody>
        </p:sp>
      </p:grpSp>
      <p:sp>
        <p:nvSpPr>
          <p:cNvPr id="206" name="상품명 입력"/>
          <p:cNvSpPr txBox="1"/>
          <p:nvPr/>
        </p:nvSpPr>
        <p:spPr>
          <a:xfrm>
            <a:off x="1784921" y="1621239"/>
            <a:ext cx="5727017" cy="412243"/>
          </a:xfrm>
          <a:prstGeom prst="rect">
            <a:avLst/>
          </a:prstGeom>
          <a:ln w="25400">
            <a:solidFill>
              <a:srgbClr val="FF445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상품명 입력</a:t>
            </a:r>
          </a:p>
        </p:txBody>
      </p:sp>
      <p:sp>
        <p:nvSpPr>
          <p:cNvPr id="207" name="검색"/>
          <p:cNvSpPr/>
          <p:nvPr/>
        </p:nvSpPr>
        <p:spPr>
          <a:xfrm>
            <a:off x="7140538" y="1660984"/>
            <a:ext cx="273053" cy="320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FF4455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668" y="2247193"/>
            <a:ext cx="7207962" cy="1421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138" y="4211932"/>
            <a:ext cx="1548509" cy="127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0742" y="4211932"/>
            <a:ext cx="1548511" cy="127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4940" y="4163240"/>
            <a:ext cx="2068531" cy="127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36794" y="4123957"/>
            <a:ext cx="1548509" cy="127000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2020 맥북프로"/>
          <p:cNvSpPr txBox="1"/>
          <p:nvPr/>
        </p:nvSpPr>
        <p:spPr>
          <a:xfrm>
            <a:off x="449549" y="5519075"/>
            <a:ext cx="149309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/>
              <a:t>2020 </a:t>
            </a:r>
            <a:r>
              <a:rPr sz="1600" dirty="0" err="1"/>
              <a:t>맥북프로</a:t>
            </a:r>
            <a:endParaRPr sz="1600" dirty="0"/>
          </a:p>
        </p:txBody>
      </p:sp>
      <p:sp>
        <p:nvSpPr>
          <p:cNvPr id="214" name="대여기간 6/12까지…"/>
          <p:cNvSpPr txBox="1"/>
          <p:nvPr/>
        </p:nvSpPr>
        <p:spPr>
          <a:xfrm>
            <a:off x="469759" y="5875218"/>
            <a:ext cx="1374078" cy="52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sp>
        <p:nvSpPr>
          <p:cNvPr id="215" name="2019 아이맥"/>
          <p:cNvSpPr txBox="1"/>
          <p:nvPr/>
        </p:nvSpPr>
        <p:spPr>
          <a:xfrm>
            <a:off x="2309684" y="5519075"/>
            <a:ext cx="149309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2019 아이맥</a:t>
            </a:r>
          </a:p>
        </p:txBody>
      </p:sp>
      <p:sp>
        <p:nvSpPr>
          <p:cNvPr id="216" name="대여기간 6/12까지…"/>
          <p:cNvSpPr txBox="1"/>
          <p:nvPr/>
        </p:nvSpPr>
        <p:spPr>
          <a:xfrm>
            <a:off x="2328730" y="5859762"/>
            <a:ext cx="1374078" cy="52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sp>
        <p:nvSpPr>
          <p:cNvPr id="217" name="2020 아이패드"/>
          <p:cNvSpPr txBox="1"/>
          <p:nvPr/>
        </p:nvSpPr>
        <p:spPr>
          <a:xfrm>
            <a:off x="4266298" y="5519075"/>
            <a:ext cx="149309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2020 아이패드</a:t>
            </a:r>
          </a:p>
        </p:txBody>
      </p:sp>
      <p:sp>
        <p:nvSpPr>
          <p:cNvPr id="218" name="대여기간 6/12까지…"/>
          <p:cNvSpPr txBox="1"/>
          <p:nvPr/>
        </p:nvSpPr>
        <p:spPr>
          <a:xfrm>
            <a:off x="4286506" y="5875218"/>
            <a:ext cx="1374078" cy="52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sp>
        <p:nvSpPr>
          <p:cNvPr id="219" name="2018 맥미니"/>
          <p:cNvSpPr txBox="1"/>
          <p:nvPr/>
        </p:nvSpPr>
        <p:spPr>
          <a:xfrm>
            <a:off x="6224073" y="5448163"/>
            <a:ext cx="149309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2018 맥미니</a:t>
            </a:r>
          </a:p>
        </p:txBody>
      </p:sp>
      <p:sp>
        <p:nvSpPr>
          <p:cNvPr id="220" name="대여기간 6/12까지…"/>
          <p:cNvSpPr txBox="1"/>
          <p:nvPr/>
        </p:nvSpPr>
        <p:spPr>
          <a:xfrm>
            <a:off x="6244280" y="5804306"/>
            <a:ext cx="1374079" cy="520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t>300,000원</a:t>
            </a:r>
          </a:p>
        </p:txBody>
      </p:sp>
      <p:grpSp>
        <p:nvGrpSpPr>
          <p:cNvPr id="223" name="Google Shape;173;g7c553259d1_0_81"/>
          <p:cNvGrpSpPr/>
          <p:nvPr/>
        </p:nvGrpSpPr>
        <p:grpSpPr>
          <a:xfrm>
            <a:off x="162805" y="1315645"/>
            <a:ext cx="302703" cy="370799"/>
            <a:chOff x="0" y="0"/>
            <a:chExt cx="302702" cy="370798"/>
          </a:xfrm>
        </p:grpSpPr>
        <p:sp>
          <p:nvSpPr>
            <p:cNvPr id="221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22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26" name="Google Shape;173;g7c553259d1_0_81"/>
          <p:cNvGrpSpPr/>
          <p:nvPr/>
        </p:nvGrpSpPr>
        <p:grpSpPr>
          <a:xfrm>
            <a:off x="1788404" y="1333441"/>
            <a:ext cx="302704" cy="370799"/>
            <a:chOff x="0" y="0"/>
            <a:chExt cx="302702" cy="370798"/>
          </a:xfrm>
        </p:grpSpPr>
        <p:sp>
          <p:nvSpPr>
            <p:cNvPr id="22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2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9" name="Google Shape;173;g7c553259d1_0_81"/>
          <p:cNvGrpSpPr/>
          <p:nvPr/>
        </p:nvGrpSpPr>
        <p:grpSpPr>
          <a:xfrm>
            <a:off x="366005" y="2487079"/>
            <a:ext cx="302704" cy="370799"/>
            <a:chOff x="0" y="0"/>
            <a:chExt cx="302702" cy="370798"/>
          </a:xfrm>
        </p:grpSpPr>
        <p:sp>
          <p:nvSpPr>
            <p:cNvPr id="22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28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32" name="Google Shape;173;g7c553259d1_0_81"/>
          <p:cNvGrpSpPr/>
          <p:nvPr/>
        </p:nvGrpSpPr>
        <p:grpSpPr>
          <a:xfrm>
            <a:off x="366005" y="4003078"/>
            <a:ext cx="302704" cy="370799"/>
            <a:chOff x="0" y="0"/>
            <a:chExt cx="302702" cy="370798"/>
          </a:xfrm>
        </p:grpSpPr>
        <p:sp>
          <p:nvSpPr>
            <p:cNvPr id="230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31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19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6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7" name="직사각형 39"/>
          <p:cNvSpPr/>
          <p:nvPr/>
        </p:nvSpPr>
        <p:spPr>
          <a:xfrm>
            <a:off x="2646201" y="1279167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 sz="1300" dirty="0"/>
          </a:p>
        </p:txBody>
      </p:sp>
      <p:graphicFrame>
        <p:nvGraphicFramePr>
          <p:cNvPr id="238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상세검색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41" name="메인로고"/>
          <p:cNvGrpSpPr/>
          <p:nvPr/>
        </p:nvGrpSpPr>
        <p:grpSpPr>
          <a:xfrm>
            <a:off x="3938627" y="1411608"/>
            <a:ext cx="1270002" cy="517528"/>
            <a:chOff x="0" y="0"/>
            <a:chExt cx="1270001" cy="517526"/>
          </a:xfrm>
        </p:grpSpPr>
        <p:sp>
          <p:nvSpPr>
            <p:cNvPr id="239" name="직사각형"/>
            <p:cNvSpPr/>
            <p:nvPr/>
          </p:nvSpPr>
          <p:spPr>
            <a:xfrm>
              <a:off x="-1" y="-1"/>
              <a:ext cx="1270003" cy="5175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F161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0" name="메인로고"/>
            <p:cNvSpPr txBox="1"/>
            <p:nvPr/>
          </p:nvSpPr>
          <p:spPr>
            <a:xfrm>
              <a:off x="-1" y="79694"/>
              <a:ext cx="1270003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메인로고</a:t>
              </a:r>
            </a:p>
          </p:txBody>
        </p:sp>
      </p:grpSp>
      <p:sp>
        <p:nvSpPr>
          <p:cNvPr id="242" name="상품명 입력"/>
          <p:cNvSpPr txBox="1"/>
          <p:nvPr/>
        </p:nvSpPr>
        <p:spPr>
          <a:xfrm>
            <a:off x="2826322" y="2231206"/>
            <a:ext cx="3479115" cy="412243"/>
          </a:xfrm>
          <a:prstGeom prst="rect">
            <a:avLst/>
          </a:prstGeom>
          <a:ln w="25400">
            <a:solidFill>
              <a:srgbClr val="FF445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상품명 입력</a:t>
            </a:r>
          </a:p>
        </p:txBody>
      </p:sp>
      <p:sp>
        <p:nvSpPr>
          <p:cNvPr id="243" name="검색"/>
          <p:cNvSpPr/>
          <p:nvPr/>
        </p:nvSpPr>
        <p:spPr>
          <a:xfrm>
            <a:off x="5946738" y="2277301"/>
            <a:ext cx="273054" cy="320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FF4455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46" name="대분류"/>
          <p:cNvGrpSpPr/>
          <p:nvPr/>
        </p:nvGrpSpPr>
        <p:grpSpPr>
          <a:xfrm>
            <a:off x="2971799" y="2910530"/>
            <a:ext cx="1509616" cy="358137"/>
            <a:chOff x="0" y="0"/>
            <a:chExt cx="1509614" cy="358135"/>
          </a:xfrm>
        </p:grpSpPr>
        <p:sp>
          <p:nvSpPr>
            <p:cNvPr id="244" name="직사각형"/>
            <p:cNvSpPr/>
            <p:nvPr/>
          </p:nvSpPr>
          <p:spPr>
            <a:xfrm>
              <a:off x="0" y="12378"/>
              <a:ext cx="1509615" cy="33338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5" name="대분류"/>
            <p:cNvSpPr txBox="1"/>
            <p:nvPr/>
          </p:nvSpPr>
          <p:spPr>
            <a:xfrm>
              <a:off x="0" y="0"/>
              <a:ext cx="1509615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대분류</a:t>
              </a:r>
            </a:p>
          </p:txBody>
        </p:sp>
      </p:grpSp>
      <p:grpSp>
        <p:nvGrpSpPr>
          <p:cNvPr id="249" name="중분류"/>
          <p:cNvGrpSpPr/>
          <p:nvPr/>
        </p:nvGrpSpPr>
        <p:grpSpPr>
          <a:xfrm>
            <a:off x="4665560" y="2910530"/>
            <a:ext cx="1509615" cy="358137"/>
            <a:chOff x="0" y="0"/>
            <a:chExt cx="1509614" cy="358135"/>
          </a:xfrm>
        </p:grpSpPr>
        <p:sp>
          <p:nvSpPr>
            <p:cNvPr id="247" name="직사각형"/>
            <p:cNvSpPr/>
            <p:nvPr/>
          </p:nvSpPr>
          <p:spPr>
            <a:xfrm>
              <a:off x="0" y="12378"/>
              <a:ext cx="1509615" cy="33338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48" name="중분류"/>
            <p:cNvSpPr txBox="1"/>
            <p:nvPr/>
          </p:nvSpPr>
          <p:spPr>
            <a:xfrm>
              <a:off x="0" y="0"/>
              <a:ext cx="1509615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중분류</a:t>
              </a:r>
            </a:p>
          </p:txBody>
        </p:sp>
      </p:grpSp>
      <p:sp>
        <p:nvSpPr>
          <p:cNvPr id="250" name="삼각형"/>
          <p:cNvSpPr/>
          <p:nvPr/>
        </p:nvSpPr>
        <p:spPr>
          <a:xfrm rot="10800000" flipH="1">
            <a:off x="4165599" y="2991767"/>
            <a:ext cx="273061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251" name="삼각형"/>
          <p:cNvSpPr/>
          <p:nvPr/>
        </p:nvSpPr>
        <p:spPr>
          <a:xfrm rot="10800000" flipH="1">
            <a:off x="5803899" y="2991767"/>
            <a:ext cx="273061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pic>
        <p:nvPicPr>
          <p:cNvPr id="25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837" y="3426021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2020 맥북프로"/>
          <p:cNvSpPr txBox="1"/>
          <p:nvPr/>
        </p:nvSpPr>
        <p:spPr>
          <a:xfrm>
            <a:off x="2951450" y="4200185"/>
            <a:ext cx="1216768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 dirty="0"/>
              <a:t>2020 </a:t>
            </a:r>
            <a:r>
              <a:rPr sz="1100" dirty="0" err="1"/>
              <a:t>맥북프로</a:t>
            </a:r>
            <a:endParaRPr sz="1100" dirty="0"/>
          </a:p>
        </p:txBody>
      </p:sp>
      <p:sp>
        <p:nvSpPr>
          <p:cNvPr id="254" name="대여기간 6/12까지…"/>
          <p:cNvSpPr txBox="1"/>
          <p:nvPr/>
        </p:nvSpPr>
        <p:spPr>
          <a:xfrm>
            <a:off x="2835241" y="4543628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25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4372" y="3394302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2020 맥북프로"/>
          <p:cNvSpPr txBox="1"/>
          <p:nvPr/>
        </p:nvSpPr>
        <p:spPr>
          <a:xfrm>
            <a:off x="4811984" y="4168464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257" name="대여기간 6/12까지…"/>
          <p:cNvSpPr txBox="1"/>
          <p:nvPr/>
        </p:nvSpPr>
        <p:spPr>
          <a:xfrm>
            <a:off x="4695776" y="4511907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25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4372" y="5018527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2020 맥북프로"/>
          <p:cNvSpPr txBox="1"/>
          <p:nvPr/>
        </p:nvSpPr>
        <p:spPr>
          <a:xfrm>
            <a:off x="4811984" y="5792689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260" name="대여기간 6/12까지…"/>
          <p:cNvSpPr txBox="1"/>
          <p:nvPr/>
        </p:nvSpPr>
        <p:spPr>
          <a:xfrm>
            <a:off x="4695776" y="6136132"/>
            <a:ext cx="1449185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  <p:pic>
        <p:nvPicPr>
          <p:cNvPr id="26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3837" y="5018527"/>
            <a:ext cx="971993" cy="79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2020 맥북프로"/>
          <p:cNvSpPr txBox="1"/>
          <p:nvPr/>
        </p:nvSpPr>
        <p:spPr>
          <a:xfrm>
            <a:off x="2951451" y="5792689"/>
            <a:ext cx="1216767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100"/>
              <a:t>2020 맥북프로</a:t>
            </a:r>
          </a:p>
        </p:txBody>
      </p:sp>
      <p:sp>
        <p:nvSpPr>
          <p:cNvPr id="263" name="대여기간 6/12까지…"/>
          <p:cNvSpPr txBox="1"/>
          <p:nvPr/>
        </p:nvSpPr>
        <p:spPr>
          <a:xfrm>
            <a:off x="2835241" y="6136132"/>
            <a:ext cx="1449186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대여기간 6/12까지</a:t>
            </a:r>
          </a:p>
          <a:p>
            <a:pPr algn="ctr">
              <a:defRPr sz="1300">
                <a:latin typeface="+mn-lt"/>
                <a:ea typeface="+mn-ea"/>
                <a:cs typeface="+mn-cs"/>
                <a:sym typeface="맑은 고딕"/>
              </a:defRPr>
            </a:pPr>
            <a:r>
              <a:rPr sz="1100"/>
              <a:t>300,000원</a:t>
            </a:r>
          </a:p>
        </p:txBody>
      </p:sp>
    </p:spTree>
    <p:extLst>
      <p:ext uri="{BB962C8B-B14F-4D97-AF65-F5344CB8AC3E}">
        <p14:creationId xmlns:p14="http://schemas.microsoft.com/office/powerpoint/2010/main" val="16651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" name="표 13"/>
          <p:cNvGraphicFramePr/>
          <p:nvPr>
            <p:extLst>
              <p:ext uri="{D42A27DB-BD31-4B8C-83A1-F6EECF244321}">
                <p14:modId xmlns:p14="http://schemas.microsoft.com/office/powerpoint/2010/main" val="1243187985"/>
              </p:ext>
            </p:extLst>
          </p:nvPr>
        </p:nvGraphicFramePr>
        <p:xfrm>
          <a:off x="8509686" y="1289960"/>
          <a:ext cx="3491813" cy="5465684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상품의 대표이미지
순차적으로 이미지 변경 
누르면 팝업창으로 확대 이미지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렌탈하기</a:t>
                      </a:r>
                      <a:r>
                        <a:rPr dirty="0"/>
                        <a:t> -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렌탈결제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 smtClean="0"/>
                        <a:t>이동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클릭 시 팝업으로 </a:t>
                      </a: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되었다는 알림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마이페이지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err="1" smtClean="0"/>
                        <a:t>wishlist</a:t>
                      </a:r>
                      <a:r>
                        <a:rPr lang="ko-KR" altLang="en-US" dirty="0" smtClean="0"/>
                        <a:t>에 추가</a:t>
                      </a:r>
                      <a:r>
                        <a:rPr lang="en-US" altLang="ko-KR" dirty="0" smtClean="0"/>
                        <a:t>.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 smtClean="0"/>
                        <a:t>신고하기 </a:t>
                      </a: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부적합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욕설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비속어 등 있을 시 신고할 수 있는 버튼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8" name="직사각형 39"/>
          <p:cNvSpPr/>
          <p:nvPr/>
        </p:nvSpPr>
        <p:spPr>
          <a:xfrm>
            <a:off x="55471" y="1366963"/>
            <a:ext cx="8032099" cy="53499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69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179" y="1976198"/>
            <a:ext cx="4179109" cy="220316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grpSp>
        <p:nvGrpSpPr>
          <p:cNvPr id="273" name="대여가능 기간 - 2020/03/20 ~…"/>
          <p:cNvGrpSpPr/>
          <p:nvPr/>
        </p:nvGrpSpPr>
        <p:grpSpPr>
          <a:xfrm>
            <a:off x="4653736" y="1972391"/>
            <a:ext cx="3198749" cy="2203168"/>
            <a:chOff x="-1" y="-2"/>
            <a:chExt cx="3198748" cy="2203167"/>
          </a:xfrm>
        </p:grpSpPr>
        <p:sp>
          <p:nvSpPr>
            <p:cNvPr id="271" name="직사각형"/>
            <p:cNvSpPr/>
            <p:nvPr/>
          </p:nvSpPr>
          <p:spPr>
            <a:xfrm>
              <a:off x="-1" y="-2"/>
              <a:ext cx="3198748" cy="22031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2" name="대여가능 기간 - 2020/03/20 ~…"/>
            <p:cNvSpPr txBox="1"/>
            <p:nvPr/>
          </p:nvSpPr>
          <p:spPr>
            <a:xfrm>
              <a:off x="-1" y="228941"/>
              <a:ext cx="3198748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대여가능</a:t>
              </a:r>
              <a:r>
                <a:rPr dirty="0"/>
                <a:t> </a:t>
              </a:r>
              <a:r>
                <a:rPr dirty="0" err="1"/>
                <a:t>기간</a:t>
              </a:r>
              <a:r>
                <a:rPr dirty="0"/>
                <a:t> - 2020/03/20 ~</a:t>
              </a:r>
            </a:p>
            <a:p>
              <a:pPr lvl="3" indent="1371600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2020/04/20 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최소</a:t>
              </a:r>
              <a:r>
                <a:rPr dirty="0"/>
                <a:t> </a:t>
              </a:r>
              <a:r>
                <a:rPr dirty="0" err="1"/>
                <a:t>대여기간</a:t>
              </a:r>
              <a:r>
                <a:rPr dirty="0"/>
                <a:t> - 7일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대여금액</a:t>
              </a:r>
              <a:r>
                <a:rPr dirty="0"/>
                <a:t> - 50,000원 / 7일</a:t>
              </a:r>
            </a:p>
          </p:txBody>
        </p:sp>
      </p:grpSp>
      <p:grpSp>
        <p:nvGrpSpPr>
          <p:cNvPr id="276" name="상품 타이틀"/>
          <p:cNvGrpSpPr/>
          <p:nvPr/>
        </p:nvGrpSpPr>
        <p:grpSpPr>
          <a:xfrm>
            <a:off x="296908" y="1366963"/>
            <a:ext cx="7549225" cy="473252"/>
            <a:chOff x="0" y="0"/>
            <a:chExt cx="7549224" cy="473251"/>
          </a:xfrm>
        </p:grpSpPr>
        <p:sp>
          <p:nvSpPr>
            <p:cNvPr id="274" name="직사각형"/>
            <p:cNvSpPr/>
            <p:nvPr/>
          </p:nvSpPr>
          <p:spPr>
            <a:xfrm>
              <a:off x="-1" y="-1"/>
              <a:ext cx="7549225" cy="4732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5" name="상품 타이틀"/>
            <p:cNvSpPr txBox="1"/>
            <p:nvPr/>
          </p:nvSpPr>
          <p:spPr>
            <a:xfrm>
              <a:off x="-1" y="43202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타이틀</a:t>
              </a:r>
            </a:p>
          </p:txBody>
        </p:sp>
      </p:grpSp>
      <p:grpSp>
        <p:nvGrpSpPr>
          <p:cNvPr id="279" name="렌탈하기"/>
          <p:cNvGrpSpPr/>
          <p:nvPr/>
        </p:nvGrpSpPr>
        <p:grpSpPr>
          <a:xfrm>
            <a:off x="4769464" y="3655077"/>
            <a:ext cx="1270004" cy="473254"/>
            <a:chOff x="0" y="-1"/>
            <a:chExt cx="1270003" cy="473252"/>
          </a:xfrm>
        </p:grpSpPr>
        <p:sp>
          <p:nvSpPr>
            <p:cNvPr id="277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8" name="렌탈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렌탈하기</a:t>
              </a:r>
            </a:p>
          </p:txBody>
        </p:sp>
      </p:grpSp>
      <p:grpSp>
        <p:nvGrpSpPr>
          <p:cNvPr id="282" name="찜하기"/>
          <p:cNvGrpSpPr/>
          <p:nvPr/>
        </p:nvGrpSpPr>
        <p:grpSpPr>
          <a:xfrm>
            <a:off x="6122214" y="3655077"/>
            <a:ext cx="1270004" cy="473254"/>
            <a:chOff x="0" y="-1"/>
            <a:chExt cx="1270003" cy="473252"/>
          </a:xfrm>
        </p:grpSpPr>
        <p:sp>
          <p:nvSpPr>
            <p:cNvPr id="280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1" name="찜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찜하기</a:t>
              </a:r>
            </a:p>
          </p:txBody>
        </p:sp>
      </p:grpSp>
      <p:sp>
        <p:nvSpPr>
          <p:cNvPr id="283" name="전화"/>
          <p:cNvSpPr/>
          <p:nvPr/>
        </p:nvSpPr>
        <p:spPr>
          <a:xfrm>
            <a:off x="7436865" y="3706483"/>
            <a:ext cx="370401" cy="370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3" extrusionOk="0">
                <a:moveTo>
                  <a:pt x="4457" y="0"/>
                </a:moveTo>
                <a:cubicBezTo>
                  <a:pt x="4320" y="3"/>
                  <a:pt x="4183" y="47"/>
                  <a:pt x="4066" y="134"/>
                </a:cubicBezTo>
                <a:lnTo>
                  <a:pt x="2616" y="1212"/>
                </a:lnTo>
                <a:lnTo>
                  <a:pt x="6379" y="6378"/>
                </a:lnTo>
                <a:lnTo>
                  <a:pt x="7830" y="5299"/>
                </a:lnTo>
                <a:cubicBezTo>
                  <a:pt x="8141" y="5067"/>
                  <a:pt x="8207" y="4624"/>
                  <a:pt x="7976" y="4311"/>
                </a:cubicBezTo>
                <a:lnTo>
                  <a:pt x="5073" y="311"/>
                </a:lnTo>
                <a:cubicBezTo>
                  <a:pt x="4921" y="104"/>
                  <a:pt x="4687" y="-4"/>
                  <a:pt x="4457" y="0"/>
                </a:cubicBezTo>
                <a:close/>
                <a:moveTo>
                  <a:pt x="2210" y="1514"/>
                </a:moveTo>
                <a:cubicBezTo>
                  <a:pt x="2210" y="1514"/>
                  <a:pt x="-222" y="3454"/>
                  <a:pt x="17" y="7120"/>
                </a:cubicBezTo>
                <a:cubicBezTo>
                  <a:pt x="17" y="7120"/>
                  <a:pt x="1474" y="11065"/>
                  <a:pt x="5868" y="15478"/>
                </a:cubicBezTo>
                <a:cubicBezTo>
                  <a:pt x="10262" y="19891"/>
                  <a:pt x="14190" y="21356"/>
                  <a:pt x="14190" y="21356"/>
                </a:cubicBezTo>
                <a:cubicBezTo>
                  <a:pt x="17839" y="21596"/>
                  <a:pt x="19773" y="19154"/>
                  <a:pt x="19773" y="19154"/>
                </a:cubicBezTo>
                <a:lnTo>
                  <a:pt x="14629" y="15374"/>
                </a:lnTo>
                <a:cubicBezTo>
                  <a:pt x="13736" y="16397"/>
                  <a:pt x="12394" y="16575"/>
                  <a:pt x="11403" y="15580"/>
                </a:cubicBezTo>
                <a:lnTo>
                  <a:pt x="5768" y="9920"/>
                </a:lnTo>
                <a:cubicBezTo>
                  <a:pt x="4777" y="8925"/>
                  <a:pt x="4955" y="7577"/>
                  <a:pt x="5973" y="6680"/>
                </a:cubicBezTo>
                <a:lnTo>
                  <a:pt x="2210" y="1514"/>
                </a:lnTo>
                <a:close/>
                <a:moveTo>
                  <a:pt x="16464" y="13230"/>
                </a:moveTo>
                <a:cubicBezTo>
                  <a:pt x="16286" y="13257"/>
                  <a:pt x="16118" y="13351"/>
                  <a:pt x="16003" y="13508"/>
                </a:cubicBezTo>
                <a:lnTo>
                  <a:pt x="14930" y="14965"/>
                </a:lnTo>
                <a:lnTo>
                  <a:pt x="20072" y="18746"/>
                </a:lnTo>
                <a:lnTo>
                  <a:pt x="21147" y="17289"/>
                </a:lnTo>
                <a:cubicBezTo>
                  <a:pt x="21378" y="16976"/>
                  <a:pt x="21298" y="16523"/>
                  <a:pt x="20969" y="16278"/>
                </a:cubicBezTo>
                <a:lnTo>
                  <a:pt x="16986" y="13361"/>
                </a:lnTo>
                <a:cubicBezTo>
                  <a:pt x="16830" y="13245"/>
                  <a:pt x="16642" y="13204"/>
                  <a:pt x="16464" y="13230"/>
                </a:cubicBezTo>
                <a:close/>
              </a:path>
            </a:pathLst>
          </a:custGeom>
          <a:solidFill>
            <a:srgbClr val="FF000A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86" name="제품 상세 설명"/>
          <p:cNvGrpSpPr/>
          <p:nvPr/>
        </p:nvGrpSpPr>
        <p:grpSpPr>
          <a:xfrm>
            <a:off x="296908" y="4316561"/>
            <a:ext cx="7549225" cy="762005"/>
            <a:chOff x="0" y="-1"/>
            <a:chExt cx="7549224" cy="762004"/>
          </a:xfrm>
        </p:grpSpPr>
        <p:sp>
          <p:nvSpPr>
            <p:cNvPr id="284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5" name="제품 상세 설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상세 설명</a:t>
              </a:r>
            </a:p>
          </p:txBody>
        </p:sp>
      </p:grpSp>
      <p:grpSp>
        <p:nvGrpSpPr>
          <p:cNvPr id="289" name="제품 이미지 &amp; 영상(선택사항)"/>
          <p:cNvGrpSpPr/>
          <p:nvPr/>
        </p:nvGrpSpPr>
        <p:grpSpPr>
          <a:xfrm>
            <a:off x="296908" y="5126403"/>
            <a:ext cx="7549225" cy="762005"/>
            <a:chOff x="0" y="-1"/>
            <a:chExt cx="7549224" cy="762004"/>
          </a:xfrm>
        </p:grpSpPr>
        <p:sp>
          <p:nvSpPr>
            <p:cNvPr id="287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8" name="제품 이미지 &amp; 영상(선택사항)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이미지 &amp; 영상(선택사항)</a:t>
              </a:r>
            </a:p>
          </p:txBody>
        </p:sp>
      </p:grpSp>
      <p:grpSp>
        <p:nvGrpSpPr>
          <p:cNvPr id="292" name="Google Shape;173;g7c553259d1_0_81"/>
          <p:cNvGrpSpPr/>
          <p:nvPr/>
        </p:nvGrpSpPr>
        <p:grpSpPr>
          <a:xfrm>
            <a:off x="208091" y="1815350"/>
            <a:ext cx="302704" cy="370799"/>
            <a:chOff x="0" y="-1"/>
            <a:chExt cx="302702" cy="370798"/>
          </a:xfrm>
        </p:grpSpPr>
        <p:sp>
          <p:nvSpPr>
            <p:cNvPr id="290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1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5" name="주의사항 및 보증금 정책"/>
          <p:cNvGrpSpPr/>
          <p:nvPr/>
        </p:nvGrpSpPr>
        <p:grpSpPr>
          <a:xfrm>
            <a:off x="296908" y="5926138"/>
            <a:ext cx="7549225" cy="762005"/>
            <a:chOff x="0" y="-1"/>
            <a:chExt cx="7549224" cy="762004"/>
          </a:xfrm>
        </p:grpSpPr>
        <p:sp>
          <p:nvSpPr>
            <p:cNvPr id="293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4" name="주의사항 및 보증금 정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주의사항 및 보증금 정책</a:t>
              </a:r>
            </a:p>
          </p:txBody>
        </p:sp>
      </p:grpSp>
      <p:grpSp>
        <p:nvGrpSpPr>
          <p:cNvPr id="298" name="Google Shape;173;g7c553259d1_0_81"/>
          <p:cNvGrpSpPr/>
          <p:nvPr/>
        </p:nvGrpSpPr>
        <p:grpSpPr>
          <a:xfrm>
            <a:off x="4596948" y="3540308"/>
            <a:ext cx="302704" cy="370799"/>
            <a:chOff x="0" y="-1"/>
            <a:chExt cx="302702" cy="370798"/>
          </a:xfrm>
        </p:grpSpPr>
        <p:sp>
          <p:nvSpPr>
            <p:cNvPr id="296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7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37" name="Google Shape;173;g7c553259d1_0_81"/>
          <p:cNvGrpSpPr/>
          <p:nvPr/>
        </p:nvGrpSpPr>
        <p:grpSpPr>
          <a:xfrm>
            <a:off x="6065137" y="3540307"/>
            <a:ext cx="302704" cy="370799"/>
            <a:chOff x="0" y="-1"/>
            <a:chExt cx="302702" cy="370798"/>
          </a:xfrm>
        </p:grpSpPr>
        <p:sp>
          <p:nvSpPr>
            <p:cNvPr id="3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9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3</a:t>
              </a:r>
              <a:endParaRPr dirty="0"/>
            </a:p>
          </p:txBody>
        </p:sp>
      </p:grpSp>
      <p:grpSp>
        <p:nvGrpSpPr>
          <p:cNvPr id="40" name="Google Shape;173;g7c553259d1_0_81"/>
          <p:cNvGrpSpPr/>
          <p:nvPr/>
        </p:nvGrpSpPr>
        <p:grpSpPr>
          <a:xfrm>
            <a:off x="7505972" y="3317289"/>
            <a:ext cx="302705" cy="369289"/>
            <a:chOff x="0" y="753"/>
            <a:chExt cx="302703" cy="369288"/>
          </a:xfrm>
        </p:grpSpPr>
        <p:sp>
          <p:nvSpPr>
            <p:cNvPr id="41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" name="2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304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사용자가 문의하고 싶은 내용을 작성하여 등록하면 대여해주는 사용자에게 문의글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대여해주는 사용자가 답글 입력시 문의글을 입력한 사용자에게 답글이 달렸다는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04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직사각형"/>
          <p:cNvSpPr/>
          <p:nvPr/>
        </p:nvSpPr>
        <p:spPr>
          <a:xfrm>
            <a:off x="373039" y="1431794"/>
            <a:ext cx="7549220" cy="23520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08" name="상품 문의"/>
          <p:cNvGrpSpPr/>
          <p:nvPr/>
        </p:nvGrpSpPr>
        <p:grpSpPr>
          <a:xfrm>
            <a:off x="451235" y="1523748"/>
            <a:ext cx="1270009" cy="346086"/>
            <a:chOff x="-2" y="-1"/>
            <a:chExt cx="1270007" cy="346084"/>
          </a:xfrm>
        </p:grpSpPr>
        <p:sp>
          <p:nvSpPr>
            <p:cNvPr id="306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07" name="상품 문의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문의</a:t>
              </a:r>
            </a:p>
          </p:txBody>
        </p:sp>
      </p:grpSp>
      <p:sp>
        <p:nvSpPr>
          <p:cNvPr id="309" name="직사각형"/>
          <p:cNvSpPr/>
          <p:nvPr/>
        </p:nvSpPr>
        <p:spPr>
          <a:xfrm>
            <a:off x="373039" y="3983685"/>
            <a:ext cx="7549220" cy="25179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12" name="상품 후기"/>
          <p:cNvGrpSpPr/>
          <p:nvPr/>
        </p:nvGrpSpPr>
        <p:grpSpPr>
          <a:xfrm>
            <a:off x="451235" y="4075639"/>
            <a:ext cx="1270009" cy="346086"/>
            <a:chOff x="-2" y="-1"/>
            <a:chExt cx="1270007" cy="346084"/>
          </a:xfrm>
        </p:grpSpPr>
        <p:sp>
          <p:nvSpPr>
            <p:cNvPr id="310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1" name="상품 후기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후기</a:t>
              </a:r>
            </a:p>
          </p:txBody>
        </p:sp>
      </p:grpSp>
      <p:grpSp>
        <p:nvGrpSpPr>
          <p:cNvPr id="315" name="애플 정품 맞나요 ~?"/>
          <p:cNvGrpSpPr/>
          <p:nvPr/>
        </p:nvGrpSpPr>
        <p:grpSpPr>
          <a:xfrm>
            <a:off x="451236" y="1974867"/>
            <a:ext cx="6162211" cy="626628"/>
            <a:chOff x="-1" y="-1"/>
            <a:chExt cx="6162209" cy="626627"/>
          </a:xfrm>
        </p:grpSpPr>
        <p:sp>
          <p:nvSpPr>
            <p:cNvPr id="313" name="직사각형"/>
            <p:cNvSpPr/>
            <p:nvPr/>
          </p:nvSpPr>
          <p:spPr>
            <a:xfrm>
              <a:off x="-1" y="-1"/>
              <a:ext cx="6162209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4" name="애플 정품 맞나요 ~?"/>
            <p:cNvSpPr txBox="1"/>
            <p:nvPr/>
          </p:nvSpPr>
          <p:spPr>
            <a:xfrm>
              <a:off x="-1" y="144036"/>
              <a:ext cx="6162209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애플 정품 맞나요 ~?</a:t>
              </a:r>
            </a:p>
          </p:txBody>
        </p:sp>
      </p:grpSp>
      <p:grpSp>
        <p:nvGrpSpPr>
          <p:cNvPr id="318" name="등록"/>
          <p:cNvGrpSpPr/>
          <p:nvPr/>
        </p:nvGrpSpPr>
        <p:grpSpPr>
          <a:xfrm>
            <a:off x="6731246" y="1962996"/>
            <a:ext cx="1045512" cy="626628"/>
            <a:chOff x="-1" y="-1"/>
            <a:chExt cx="1045511" cy="626627"/>
          </a:xfrm>
        </p:grpSpPr>
        <p:sp>
          <p:nvSpPr>
            <p:cNvPr id="316" name="직사각형"/>
            <p:cNvSpPr/>
            <p:nvPr/>
          </p:nvSpPr>
          <p:spPr>
            <a:xfrm>
              <a:off x="-1" y="-1"/>
              <a:ext cx="1045511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7" name="등록"/>
            <p:cNvSpPr txBox="1"/>
            <p:nvPr/>
          </p:nvSpPr>
          <p:spPr>
            <a:xfrm>
              <a:off x="-1" y="144036"/>
              <a:ext cx="1045511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grpSp>
        <p:nvGrpSpPr>
          <p:cNvPr id="321" name="배송도 빨리왔고 버벅임 없이 잘 돌아가서 좋았어요 ~~~!!!!!"/>
          <p:cNvGrpSpPr/>
          <p:nvPr/>
        </p:nvGrpSpPr>
        <p:grpSpPr>
          <a:xfrm>
            <a:off x="484886" y="4516214"/>
            <a:ext cx="6162213" cy="626628"/>
            <a:chOff x="-2" y="-1"/>
            <a:chExt cx="6162212" cy="626627"/>
          </a:xfrm>
        </p:grpSpPr>
        <p:sp>
          <p:nvSpPr>
            <p:cNvPr id="319" name="직사각형"/>
            <p:cNvSpPr/>
            <p:nvPr/>
          </p:nvSpPr>
          <p:spPr>
            <a:xfrm>
              <a:off x="-2" y="-1"/>
              <a:ext cx="6162212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0" name="배송도 빨리왔고 버벅임 없이 잘 돌아가서 좋았어요 ~~~!!!!!"/>
            <p:cNvSpPr txBox="1"/>
            <p:nvPr/>
          </p:nvSpPr>
          <p:spPr>
            <a:xfrm>
              <a:off x="-2" y="144036"/>
              <a:ext cx="6162212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배송도 빨리왔고 버벅임 없이 잘 돌아가서 좋았어요 ~~~!!!!!</a:t>
              </a:r>
            </a:p>
          </p:txBody>
        </p:sp>
      </p:grpSp>
      <p:grpSp>
        <p:nvGrpSpPr>
          <p:cNvPr id="324" name="등록"/>
          <p:cNvGrpSpPr/>
          <p:nvPr/>
        </p:nvGrpSpPr>
        <p:grpSpPr>
          <a:xfrm>
            <a:off x="6764895" y="4504343"/>
            <a:ext cx="1045515" cy="626628"/>
            <a:chOff x="-2" y="-1"/>
            <a:chExt cx="1045514" cy="626627"/>
          </a:xfrm>
        </p:grpSpPr>
        <p:sp>
          <p:nvSpPr>
            <p:cNvPr id="322" name="직사각형"/>
            <p:cNvSpPr/>
            <p:nvPr/>
          </p:nvSpPr>
          <p:spPr>
            <a:xfrm>
              <a:off x="-2" y="-1"/>
              <a:ext cx="1045514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3" name="등록"/>
            <p:cNvSpPr txBox="1"/>
            <p:nvPr/>
          </p:nvSpPr>
          <p:spPr>
            <a:xfrm>
              <a:off x="-2" y="144036"/>
              <a:ext cx="1045514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sp>
        <p:nvSpPr>
          <p:cNvPr id="325" name="문의 1 ) 당일 배송 가능한 상품인가요 ~?"/>
          <p:cNvSpPr txBox="1"/>
          <p:nvPr/>
        </p:nvSpPr>
        <p:spPr>
          <a:xfrm>
            <a:off x="488259" y="2747686"/>
            <a:ext cx="616220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문의 1 ) 당일 배송 가능한 상품인가요 ~?</a:t>
            </a:r>
          </a:p>
        </p:txBody>
      </p:sp>
      <p:sp>
        <p:nvSpPr>
          <p:cNvPr id="326" name="답변 ) 네 당일 배송 가능합니다 ~~"/>
          <p:cNvSpPr txBox="1"/>
          <p:nvPr/>
        </p:nvSpPr>
        <p:spPr>
          <a:xfrm>
            <a:off x="1151438" y="3235574"/>
            <a:ext cx="5492291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네 당일 배송 가능합니다 ~~</a:t>
            </a:r>
          </a:p>
        </p:txBody>
      </p:sp>
      <p:sp>
        <p:nvSpPr>
          <p:cNvPr id="327" name="후기 1 윈도우 부트캠프가 설치되어 있지 않아서 불편했어요 ㅠㅠ"/>
          <p:cNvSpPr txBox="1"/>
          <p:nvPr/>
        </p:nvSpPr>
        <p:spPr>
          <a:xfrm>
            <a:off x="488258" y="5362828"/>
            <a:ext cx="608816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후기 1 윈도우 부트캠프가 설치되어 있지 않아서 불편했어요 ㅠㅠ</a:t>
            </a:r>
          </a:p>
        </p:txBody>
      </p:sp>
      <p:sp>
        <p:nvSpPr>
          <p:cNvPr id="328" name="답변 ) 감사합니다! 다음에 또 이용해주세요 ~"/>
          <p:cNvSpPr txBox="1"/>
          <p:nvPr/>
        </p:nvSpPr>
        <p:spPr>
          <a:xfrm>
            <a:off x="1084134" y="5850716"/>
            <a:ext cx="5492293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감사합니다! 다음에 또 이용해주세요 ~</a:t>
            </a:r>
          </a:p>
        </p:txBody>
      </p:sp>
      <p:grpSp>
        <p:nvGrpSpPr>
          <p:cNvPr id="331" name="Google Shape;173;g7c553259d1_0_81"/>
          <p:cNvGrpSpPr/>
          <p:nvPr/>
        </p:nvGrpSpPr>
        <p:grpSpPr>
          <a:xfrm>
            <a:off x="493006" y="1990031"/>
            <a:ext cx="302703" cy="370799"/>
            <a:chOff x="0" y="-1"/>
            <a:chExt cx="302702" cy="370798"/>
          </a:xfrm>
        </p:grpSpPr>
        <p:sp>
          <p:nvSpPr>
            <p:cNvPr id="32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334" name="Google Shape;173;g7c553259d1_0_81"/>
          <p:cNvGrpSpPr/>
          <p:nvPr/>
        </p:nvGrpSpPr>
        <p:grpSpPr>
          <a:xfrm>
            <a:off x="493006" y="3232460"/>
            <a:ext cx="302703" cy="370799"/>
            <a:chOff x="0" y="-1"/>
            <a:chExt cx="302702" cy="370798"/>
          </a:xfrm>
        </p:grpSpPr>
        <p:sp>
          <p:nvSpPr>
            <p:cNvPr id="33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3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88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769920290"/>
              </p:ext>
            </p:extLst>
          </p:nvPr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기존배송지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가입시</a:t>
                      </a:r>
                      <a:r>
                        <a:rPr lang="ko-KR" altLang="en-US" dirty="0" smtClean="0"/>
                        <a:t> 입력한 주소로 </a:t>
                      </a:r>
                      <a:r>
                        <a:rPr lang="ko-KR" altLang="en-US" dirty="0" err="1" smtClean="0"/>
                        <a:t>배송지설정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신규배송지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새로운 </a:t>
                      </a:r>
                      <a:r>
                        <a:rPr lang="ko-KR" altLang="en-US" dirty="0" err="1" smtClean="0"/>
                        <a:t>배송지</a:t>
                      </a:r>
                      <a:r>
                        <a:rPr lang="ko-KR" altLang="en-US" dirty="0" smtClean="0"/>
                        <a:t> 입력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105908280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7167" y="1586002"/>
            <a:ext cx="1403287" cy="369328"/>
          </a:xfrm>
          <a:prstGeom prst="rect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배송지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068" y="2336349"/>
            <a:ext cx="2670771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기존배송지</a:t>
            </a: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ko-KR" altLang="en-US" sz="1500" dirty="0" smtClean="0"/>
              <a:t>●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신규배송지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3" y="2766550"/>
            <a:ext cx="6524625" cy="2152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7703" y="5267150"/>
            <a:ext cx="1023041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배송메모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최대 5개 까지 입력 가능"/>
          <p:cNvSpPr txBox="1"/>
          <p:nvPr/>
        </p:nvSpPr>
        <p:spPr>
          <a:xfrm>
            <a:off x="2254122" y="5267150"/>
            <a:ext cx="5298206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sz="1600" dirty="0" smtClean="0"/>
              <a:t>배송 메모를 입력해주세요</a:t>
            </a:r>
            <a:r>
              <a:rPr lang="en-US" altLang="ko-KR" sz="1600" dirty="0" smtClean="0"/>
              <a:t>.</a:t>
            </a:r>
            <a:endParaRPr sz="1600" dirty="0"/>
          </a:p>
        </p:txBody>
      </p:sp>
      <p:grpSp>
        <p:nvGrpSpPr>
          <p:cNvPr id="12" name="Google Shape;173;g7c553259d1_0_81"/>
          <p:cNvGrpSpPr/>
          <p:nvPr/>
        </p:nvGrpSpPr>
        <p:grpSpPr>
          <a:xfrm>
            <a:off x="853716" y="2079780"/>
            <a:ext cx="302703" cy="370799"/>
            <a:chOff x="0" y="-1"/>
            <a:chExt cx="302702" cy="370798"/>
          </a:xfrm>
        </p:grpSpPr>
        <p:sp>
          <p:nvSpPr>
            <p:cNvPr id="13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4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1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19588528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쿠폰사용 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내 쿠폰 리스트 보여주는 </a:t>
                      </a:r>
                      <a:r>
                        <a:rPr lang="ko-KR" altLang="en-US" dirty="0" err="1" smtClean="0"/>
                        <a:t>팝업창</a:t>
                      </a:r>
                      <a:r>
                        <a:rPr lang="ko-KR" altLang="en-US" dirty="0" smtClean="0"/>
                        <a:t> 오픈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사용포인트에 포인트 </a:t>
                      </a:r>
                      <a:r>
                        <a:rPr lang="ko-KR" altLang="en-US" dirty="0" err="1" smtClean="0"/>
                        <a:t>입력시</a:t>
                      </a:r>
                      <a:r>
                        <a:rPr lang="ko-KR" altLang="en-US" dirty="0" smtClean="0"/>
                        <a:t> 자동적으로 사용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총금액으로</a:t>
                      </a:r>
                      <a:r>
                        <a:rPr lang="ko-KR" altLang="en-US" dirty="0" smtClean="0"/>
                        <a:t> 표시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623544899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0548" y="1589901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 및 포인트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0548" y="2165973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0548" y="2825368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500" dirty="0" smtClean="0"/>
              <a:t>포인트할인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32" y="2148337"/>
            <a:ext cx="4305300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118" y="2805629"/>
            <a:ext cx="2562225" cy="68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0548" y="4052946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0548" y="4678883"/>
            <a:ext cx="2670771" cy="1246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 카드결제</a:t>
            </a: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/>
              <a:t>○ </a:t>
            </a:r>
            <a:r>
              <a:rPr lang="ko-KR" altLang="en-US" sz="1500" dirty="0" smtClean="0"/>
              <a:t>핸드폰결제</a:t>
            </a:r>
            <a:endParaRPr lang="en-US" altLang="ko-KR" sz="1500" dirty="0" smtClean="0"/>
          </a:p>
          <a:p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 smtClean="0"/>
              <a:t>○ 일반결제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91118" y="6179185"/>
            <a:ext cx="2772373" cy="369328"/>
          </a:xfrm>
          <a:prstGeom prst="rect">
            <a:avLst/>
          </a:prstGeom>
          <a:solidFill>
            <a:srgbClr val="FF660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결제하기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18" name="Google Shape;173;g7c553259d1_0_81"/>
          <p:cNvGrpSpPr/>
          <p:nvPr/>
        </p:nvGrpSpPr>
        <p:grpSpPr>
          <a:xfrm>
            <a:off x="4589202" y="1795174"/>
            <a:ext cx="302703" cy="370799"/>
            <a:chOff x="0" y="-1"/>
            <a:chExt cx="302702" cy="370798"/>
          </a:xfrm>
        </p:grpSpPr>
        <p:sp>
          <p:nvSpPr>
            <p:cNvPr id="1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21" name="Google Shape;173;g7c553259d1_0_81"/>
          <p:cNvGrpSpPr/>
          <p:nvPr/>
        </p:nvGrpSpPr>
        <p:grpSpPr>
          <a:xfrm>
            <a:off x="4589203" y="3167433"/>
            <a:ext cx="302704" cy="369289"/>
            <a:chOff x="0" y="753"/>
            <a:chExt cx="302703" cy="369288"/>
          </a:xfrm>
        </p:grpSpPr>
        <p:sp>
          <p:nvSpPr>
            <p:cNvPr id="2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3" name="1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125842" y="3646854"/>
            <a:ext cx="2502924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총 금액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: @@@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원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8063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7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8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9" name="직사각형 39"/>
          <p:cNvSpPr/>
          <p:nvPr/>
        </p:nvSpPr>
        <p:spPr>
          <a:xfrm>
            <a:off x="258600" y="1289957"/>
            <a:ext cx="3854857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40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 상세 페이지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1" name="직사각형 39"/>
          <p:cNvSpPr/>
          <p:nvPr/>
        </p:nvSpPr>
        <p:spPr>
          <a:xfrm>
            <a:off x="4295571" y="1289955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44" name="상품 타이틀"/>
          <p:cNvGrpSpPr/>
          <p:nvPr/>
        </p:nvGrpSpPr>
        <p:grpSpPr>
          <a:xfrm>
            <a:off x="393700" y="1473199"/>
            <a:ext cx="3536264" cy="506762"/>
            <a:chOff x="0" y="0"/>
            <a:chExt cx="3536263" cy="506760"/>
          </a:xfrm>
        </p:grpSpPr>
        <p:sp>
          <p:nvSpPr>
            <p:cNvPr id="342" name="직사각형"/>
            <p:cNvSpPr/>
            <p:nvPr/>
          </p:nvSpPr>
          <p:spPr>
            <a:xfrm>
              <a:off x="0" y="-1"/>
              <a:ext cx="3536264" cy="50676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43" name="상품 타이틀"/>
            <p:cNvSpPr txBox="1"/>
            <p:nvPr/>
          </p:nvSpPr>
          <p:spPr>
            <a:xfrm>
              <a:off x="0" y="59958"/>
              <a:ext cx="3536264" cy="386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타이틀</a:t>
              </a:r>
            </a:p>
          </p:txBody>
        </p:sp>
      </p:grpSp>
      <p:pic>
        <p:nvPicPr>
          <p:cNvPr id="34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968" y="2090498"/>
            <a:ext cx="3313728" cy="1746949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grpSp>
        <p:nvGrpSpPr>
          <p:cNvPr id="348" name="대여가능 기간 - 2020/03/20 ~…"/>
          <p:cNvGrpSpPr/>
          <p:nvPr/>
        </p:nvGrpSpPr>
        <p:grpSpPr>
          <a:xfrm>
            <a:off x="504479" y="3935285"/>
            <a:ext cx="3314703" cy="1759651"/>
            <a:chOff x="-1" y="0"/>
            <a:chExt cx="3314701" cy="1759649"/>
          </a:xfrm>
        </p:grpSpPr>
        <p:sp>
          <p:nvSpPr>
            <p:cNvPr id="346" name="직사각형"/>
            <p:cNvSpPr/>
            <p:nvPr/>
          </p:nvSpPr>
          <p:spPr>
            <a:xfrm>
              <a:off x="-2" y="-1"/>
              <a:ext cx="3314703" cy="175965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47" name="대여가능 기간 - 2020/03/20 ~…"/>
            <p:cNvSpPr txBox="1"/>
            <p:nvPr/>
          </p:nvSpPr>
          <p:spPr>
            <a:xfrm>
              <a:off x="-2" y="356897"/>
              <a:ext cx="3314703" cy="1045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대여가능 기간 - 2020/03/20 ~</a:t>
              </a:r>
            </a:p>
            <a:p>
              <a:pPr lvl="3" indent="1371600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2020/04/20 </a:t>
              </a:r>
            </a:p>
            <a:p>
              <a:pPr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최소 대여기간 - 7일</a:t>
              </a:r>
            </a:p>
            <a:p>
              <a:pPr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대여금액 - 50,000원 / 7일</a:t>
              </a:r>
            </a:p>
          </p:txBody>
        </p:sp>
      </p:grpSp>
      <p:grpSp>
        <p:nvGrpSpPr>
          <p:cNvPr id="351" name="제품 상세 설명"/>
          <p:cNvGrpSpPr/>
          <p:nvPr/>
        </p:nvGrpSpPr>
        <p:grpSpPr>
          <a:xfrm>
            <a:off x="4442168" y="1471342"/>
            <a:ext cx="3561665" cy="386843"/>
            <a:chOff x="0" y="0"/>
            <a:chExt cx="3561663" cy="386842"/>
          </a:xfrm>
        </p:grpSpPr>
        <p:sp>
          <p:nvSpPr>
            <p:cNvPr id="349" name="직사각형"/>
            <p:cNvSpPr/>
            <p:nvPr/>
          </p:nvSpPr>
          <p:spPr>
            <a:xfrm>
              <a:off x="0" y="13667"/>
              <a:ext cx="3561664" cy="35950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0" name="제품 상세설명"/>
            <p:cNvSpPr txBox="1"/>
            <p:nvPr/>
          </p:nvSpPr>
          <p:spPr>
            <a:xfrm>
              <a:off x="0" y="0"/>
              <a:ext cx="356166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상세설명</a:t>
              </a:r>
            </a:p>
          </p:txBody>
        </p:sp>
      </p:grpSp>
      <p:grpSp>
        <p:nvGrpSpPr>
          <p:cNvPr id="354" name="제품 이미지 &amp; 영상(선택사항)"/>
          <p:cNvGrpSpPr/>
          <p:nvPr/>
        </p:nvGrpSpPr>
        <p:grpSpPr>
          <a:xfrm>
            <a:off x="4442168" y="2052960"/>
            <a:ext cx="3561665" cy="386843"/>
            <a:chOff x="0" y="0"/>
            <a:chExt cx="3561663" cy="386842"/>
          </a:xfrm>
        </p:grpSpPr>
        <p:sp>
          <p:nvSpPr>
            <p:cNvPr id="352" name="직사각형"/>
            <p:cNvSpPr/>
            <p:nvPr/>
          </p:nvSpPr>
          <p:spPr>
            <a:xfrm>
              <a:off x="0" y="13667"/>
              <a:ext cx="3561664" cy="35950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3" name="제품 이미지 &amp; 영상(선택사항)"/>
            <p:cNvSpPr txBox="1"/>
            <p:nvPr/>
          </p:nvSpPr>
          <p:spPr>
            <a:xfrm>
              <a:off x="0" y="0"/>
              <a:ext cx="3561664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이미지 &amp; 영상(선택사항)</a:t>
              </a:r>
            </a:p>
          </p:txBody>
        </p:sp>
      </p:grpSp>
      <p:grpSp>
        <p:nvGrpSpPr>
          <p:cNvPr id="357" name="주의사항 및 보증금 정책"/>
          <p:cNvGrpSpPr/>
          <p:nvPr/>
        </p:nvGrpSpPr>
        <p:grpSpPr>
          <a:xfrm>
            <a:off x="4447830" y="2632625"/>
            <a:ext cx="3556002" cy="386843"/>
            <a:chOff x="0" y="0"/>
            <a:chExt cx="3556001" cy="386842"/>
          </a:xfrm>
        </p:grpSpPr>
        <p:sp>
          <p:nvSpPr>
            <p:cNvPr id="355" name="직사각형"/>
            <p:cNvSpPr/>
            <p:nvPr/>
          </p:nvSpPr>
          <p:spPr>
            <a:xfrm>
              <a:off x="0" y="15620"/>
              <a:ext cx="3556002" cy="355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56" name="주의사항 및 보증금 정책"/>
            <p:cNvSpPr txBox="1"/>
            <p:nvPr/>
          </p:nvSpPr>
          <p:spPr>
            <a:xfrm>
              <a:off x="0" y="0"/>
              <a:ext cx="3556002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주의사항 및 보증금 정책</a:t>
              </a:r>
            </a:p>
          </p:txBody>
        </p:sp>
      </p:grpSp>
      <p:sp>
        <p:nvSpPr>
          <p:cNvPr id="358" name="직사각형"/>
          <p:cNvSpPr/>
          <p:nvPr/>
        </p:nvSpPr>
        <p:spPr>
          <a:xfrm>
            <a:off x="4453937" y="3238657"/>
            <a:ext cx="3536266" cy="1570635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61" name="상품 문의"/>
          <p:cNvGrpSpPr/>
          <p:nvPr/>
        </p:nvGrpSpPr>
        <p:grpSpPr>
          <a:xfrm>
            <a:off x="4511475" y="3288511"/>
            <a:ext cx="1045512" cy="306197"/>
            <a:chOff x="0" y="0"/>
            <a:chExt cx="1045510" cy="306196"/>
          </a:xfrm>
        </p:grpSpPr>
        <p:sp>
          <p:nvSpPr>
            <p:cNvPr id="359" name="직사각형"/>
            <p:cNvSpPr/>
            <p:nvPr/>
          </p:nvSpPr>
          <p:spPr>
            <a:xfrm>
              <a:off x="0" y="10644"/>
              <a:ext cx="1045511" cy="28490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0" name="상품 문의"/>
            <p:cNvSpPr txBox="1"/>
            <p:nvPr/>
          </p:nvSpPr>
          <p:spPr>
            <a:xfrm>
              <a:off x="0" y="0"/>
              <a:ext cx="1045511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문의</a:t>
              </a:r>
            </a:p>
          </p:txBody>
        </p:sp>
      </p:grpSp>
      <p:grpSp>
        <p:nvGrpSpPr>
          <p:cNvPr id="364" name="애플 정품 맞나요 ~?"/>
          <p:cNvGrpSpPr/>
          <p:nvPr/>
        </p:nvGrpSpPr>
        <p:grpSpPr>
          <a:xfrm>
            <a:off x="4510266" y="3690300"/>
            <a:ext cx="2828196" cy="306197"/>
            <a:chOff x="0" y="0"/>
            <a:chExt cx="2828195" cy="306196"/>
          </a:xfrm>
        </p:grpSpPr>
        <p:sp>
          <p:nvSpPr>
            <p:cNvPr id="362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3" name="문의내용 작성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문의내용 작성</a:t>
              </a:r>
            </a:p>
          </p:txBody>
        </p:sp>
      </p:grpSp>
      <p:sp>
        <p:nvSpPr>
          <p:cNvPr id="365" name="등록"/>
          <p:cNvSpPr txBox="1"/>
          <p:nvPr/>
        </p:nvSpPr>
        <p:spPr>
          <a:xfrm>
            <a:off x="7406268" y="3670679"/>
            <a:ext cx="446402" cy="345437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등록</a:t>
            </a:r>
          </a:p>
        </p:txBody>
      </p:sp>
      <p:grpSp>
        <p:nvGrpSpPr>
          <p:cNvPr id="368" name="애플 정품 맞나요 ~?"/>
          <p:cNvGrpSpPr/>
          <p:nvPr/>
        </p:nvGrpSpPr>
        <p:grpSpPr>
          <a:xfrm>
            <a:off x="4510266" y="4093433"/>
            <a:ext cx="2828196" cy="306197"/>
            <a:chOff x="0" y="0"/>
            <a:chExt cx="2828195" cy="306196"/>
          </a:xfrm>
        </p:grpSpPr>
        <p:sp>
          <p:nvSpPr>
            <p:cNvPr id="366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67" name="문의 1) 포토샵 설치 되어있나요 ?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문의 1) 포토샵 설치 되어있나요 ?</a:t>
              </a:r>
            </a:p>
          </p:txBody>
        </p:sp>
      </p:grpSp>
      <p:grpSp>
        <p:nvGrpSpPr>
          <p:cNvPr id="371" name="애플 정품 맞나요 ~?"/>
          <p:cNvGrpSpPr/>
          <p:nvPr/>
        </p:nvGrpSpPr>
        <p:grpSpPr>
          <a:xfrm>
            <a:off x="4881012" y="4441878"/>
            <a:ext cx="2828196" cy="306198"/>
            <a:chOff x="0" y="0"/>
            <a:chExt cx="2828195" cy="306196"/>
          </a:xfrm>
        </p:grpSpPr>
        <p:sp>
          <p:nvSpPr>
            <p:cNvPr id="369" name="직사각형"/>
            <p:cNvSpPr/>
            <p:nvPr/>
          </p:nvSpPr>
          <p:spPr>
            <a:xfrm>
              <a:off x="0" y="9301"/>
              <a:ext cx="2828196" cy="28759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0" name="답변) 네 설치 되어있습니다 ^^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답변) 네 설치 되어있습니다 ^^</a:t>
              </a:r>
            </a:p>
          </p:txBody>
        </p:sp>
      </p:grpSp>
      <p:sp>
        <p:nvSpPr>
          <p:cNvPr id="372" name="직사각형"/>
          <p:cNvSpPr/>
          <p:nvPr/>
        </p:nvSpPr>
        <p:spPr>
          <a:xfrm>
            <a:off x="4455797" y="4921699"/>
            <a:ext cx="3536265" cy="157063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75" name="상품 문의"/>
          <p:cNvGrpSpPr/>
          <p:nvPr/>
        </p:nvGrpSpPr>
        <p:grpSpPr>
          <a:xfrm>
            <a:off x="4513335" y="4971552"/>
            <a:ext cx="1045512" cy="306197"/>
            <a:chOff x="0" y="0"/>
            <a:chExt cx="1045510" cy="306196"/>
          </a:xfrm>
        </p:grpSpPr>
        <p:sp>
          <p:nvSpPr>
            <p:cNvPr id="373" name="직사각형"/>
            <p:cNvSpPr/>
            <p:nvPr/>
          </p:nvSpPr>
          <p:spPr>
            <a:xfrm>
              <a:off x="0" y="10644"/>
              <a:ext cx="1045511" cy="284909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4" name="상품 후기"/>
            <p:cNvSpPr txBox="1"/>
            <p:nvPr/>
          </p:nvSpPr>
          <p:spPr>
            <a:xfrm>
              <a:off x="0" y="0"/>
              <a:ext cx="1045511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후기</a:t>
              </a:r>
            </a:p>
          </p:txBody>
        </p:sp>
      </p:grpSp>
      <p:grpSp>
        <p:nvGrpSpPr>
          <p:cNvPr id="378" name="애플 정품 맞나요 ~?"/>
          <p:cNvGrpSpPr/>
          <p:nvPr/>
        </p:nvGrpSpPr>
        <p:grpSpPr>
          <a:xfrm>
            <a:off x="4512126" y="5373341"/>
            <a:ext cx="2828196" cy="306197"/>
            <a:chOff x="0" y="0"/>
            <a:chExt cx="2828195" cy="306196"/>
          </a:xfrm>
        </p:grpSpPr>
        <p:sp>
          <p:nvSpPr>
            <p:cNvPr id="376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77" name="후기 작성"/>
            <p:cNvSpPr txBox="1"/>
            <p:nvPr/>
          </p:nvSpPr>
          <p:spPr>
            <a:xfrm>
              <a:off x="0" y="0"/>
              <a:ext cx="2828196" cy="306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후기 작성</a:t>
              </a:r>
            </a:p>
          </p:txBody>
        </p:sp>
      </p:grpSp>
      <p:sp>
        <p:nvSpPr>
          <p:cNvPr id="379" name="등록"/>
          <p:cNvSpPr txBox="1"/>
          <p:nvPr/>
        </p:nvSpPr>
        <p:spPr>
          <a:xfrm>
            <a:off x="7408126" y="5353720"/>
            <a:ext cx="446402" cy="345437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등록</a:t>
            </a:r>
          </a:p>
        </p:txBody>
      </p:sp>
      <p:grpSp>
        <p:nvGrpSpPr>
          <p:cNvPr id="382" name="애플 정품 맞나요 ~?"/>
          <p:cNvGrpSpPr/>
          <p:nvPr/>
        </p:nvGrpSpPr>
        <p:grpSpPr>
          <a:xfrm>
            <a:off x="4512126" y="5785774"/>
            <a:ext cx="2828197" cy="287597"/>
            <a:chOff x="0" y="9300"/>
            <a:chExt cx="2828196" cy="287596"/>
          </a:xfrm>
        </p:grpSpPr>
        <p:sp>
          <p:nvSpPr>
            <p:cNvPr id="380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 sz="1100"/>
            </a:p>
          </p:txBody>
        </p:sp>
        <p:sp>
          <p:nvSpPr>
            <p:cNvPr id="381" name="후기 ) 상태 깔끔하고 성능도 좋았어요 ~"/>
            <p:cNvSpPr txBox="1"/>
            <p:nvPr/>
          </p:nvSpPr>
          <p:spPr>
            <a:xfrm>
              <a:off x="0" y="22296"/>
              <a:ext cx="2828196" cy="261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100" dirty="0" err="1"/>
                <a:t>후기</a:t>
              </a:r>
              <a:r>
                <a:rPr sz="1100" dirty="0"/>
                <a:t> ) </a:t>
              </a:r>
              <a:r>
                <a:rPr sz="1100" dirty="0" err="1"/>
                <a:t>상태</a:t>
              </a:r>
              <a:r>
                <a:rPr sz="1100" dirty="0"/>
                <a:t> </a:t>
              </a:r>
              <a:r>
                <a:rPr sz="1100" dirty="0" err="1"/>
                <a:t>깔끔하고</a:t>
              </a:r>
              <a:r>
                <a:rPr sz="1100" dirty="0"/>
                <a:t> </a:t>
              </a:r>
              <a:r>
                <a:rPr sz="1100" dirty="0" err="1"/>
                <a:t>성능도</a:t>
              </a:r>
              <a:r>
                <a:rPr sz="1100" dirty="0"/>
                <a:t> </a:t>
              </a:r>
              <a:r>
                <a:rPr sz="1100" dirty="0" err="1"/>
                <a:t>좋았어요</a:t>
              </a:r>
              <a:r>
                <a:rPr sz="1100" dirty="0"/>
                <a:t> ~</a:t>
              </a:r>
            </a:p>
          </p:txBody>
        </p:sp>
      </p:grpSp>
      <p:grpSp>
        <p:nvGrpSpPr>
          <p:cNvPr id="385" name="애플 정품 맞나요 ~?"/>
          <p:cNvGrpSpPr/>
          <p:nvPr/>
        </p:nvGrpSpPr>
        <p:grpSpPr>
          <a:xfrm>
            <a:off x="4882870" y="6134220"/>
            <a:ext cx="2828197" cy="287597"/>
            <a:chOff x="0" y="9300"/>
            <a:chExt cx="2828196" cy="287596"/>
          </a:xfrm>
        </p:grpSpPr>
        <p:sp>
          <p:nvSpPr>
            <p:cNvPr id="383" name="직사각형"/>
            <p:cNvSpPr/>
            <p:nvPr/>
          </p:nvSpPr>
          <p:spPr>
            <a:xfrm>
              <a:off x="0" y="9300"/>
              <a:ext cx="2828196" cy="2875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endParaRPr sz="1100"/>
            </a:p>
          </p:txBody>
        </p:sp>
        <p:sp>
          <p:nvSpPr>
            <p:cNvPr id="384" name="답변 ) 감사합니다 또 이용해주세요 ~"/>
            <p:cNvSpPr txBox="1"/>
            <p:nvPr/>
          </p:nvSpPr>
          <p:spPr>
            <a:xfrm>
              <a:off x="0" y="22296"/>
              <a:ext cx="2828196" cy="261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100"/>
                <a:t>답변 ) 감사합니다 또 이용해주세요 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644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클릭 시 상품 이미지 등록 가능하며 우측으로 미리보기 된 사진들이 업로드 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상품 타이틀 작성시 최대 40자 까지 </a:t>
                      </a:r>
                    </a:p>
                    <a:p>
                      <a:pPr algn="l">
                        <a:defRPr sz="1500"/>
                      </a:pPr>
                      <a:r>
                        <a:t>작성이 가능하며 작성시 자동적으로 </a:t>
                      </a:r>
                    </a:p>
                    <a:p>
                      <a:pPr algn="l">
                        <a:defRPr sz="1500"/>
                      </a:pPr>
                      <a:r>
                        <a:t>입력가능 숫자가 변함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대분류 클릭시 중분류 노출 클릭시 소분류 노출 하여 하단에 선택한 카테고리들이 나열됨.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91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2" name="상품 이미지"/>
          <p:cNvSpPr txBox="1"/>
          <p:nvPr/>
        </p:nvSpPr>
        <p:spPr>
          <a:xfrm>
            <a:off x="324422" y="1446530"/>
            <a:ext cx="1190386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이미지</a:t>
            </a:r>
            <a:endParaRPr sz="1600" dirty="0"/>
          </a:p>
        </p:txBody>
      </p:sp>
      <p:grpSp>
        <p:nvGrpSpPr>
          <p:cNvPr id="395" name="+"/>
          <p:cNvGrpSpPr/>
          <p:nvPr/>
        </p:nvGrpSpPr>
        <p:grpSpPr>
          <a:xfrm>
            <a:off x="273944" y="2044700"/>
            <a:ext cx="1270003" cy="1270000"/>
            <a:chOff x="0" y="0"/>
            <a:chExt cx="1270001" cy="1270000"/>
          </a:xfrm>
        </p:grpSpPr>
        <p:sp>
          <p:nvSpPr>
            <p:cNvPr id="393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4" name="+"/>
            <p:cNvSpPr txBox="1"/>
            <p:nvPr/>
          </p:nvSpPr>
          <p:spPr>
            <a:xfrm>
              <a:off x="-1" y="322581"/>
              <a:ext cx="1270003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+</a:t>
              </a:r>
            </a:p>
          </p:txBody>
        </p:sp>
      </p:grpSp>
      <p:grpSp>
        <p:nvGrpSpPr>
          <p:cNvPr id="398" name="미리보기1"/>
          <p:cNvGrpSpPr/>
          <p:nvPr/>
        </p:nvGrpSpPr>
        <p:grpSpPr>
          <a:xfrm>
            <a:off x="2128144" y="2044700"/>
            <a:ext cx="1270002" cy="1270000"/>
            <a:chOff x="0" y="0"/>
            <a:chExt cx="1270001" cy="1270000"/>
          </a:xfrm>
        </p:grpSpPr>
        <p:sp>
          <p:nvSpPr>
            <p:cNvPr id="396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7" name="미리보기1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미리보기1</a:t>
              </a:r>
            </a:p>
          </p:txBody>
        </p:sp>
      </p:grpSp>
      <p:grpSp>
        <p:nvGrpSpPr>
          <p:cNvPr id="401" name="미리보기2"/>
          <p:cNvGrpSpPr/>
          <p:nvPr/>
        </p:nvGrpSpPr>
        <p:grpSpPr>
          <a:xfrm>
            <a:off x="3664844" y="2044700"/>
            <a:ext cx="1270002" cy="1270000"/>
            <a:chOff x="0" y="0"/>
            <a:chExt cx="1270001" cy="1270000"/>
          </a:xfrm>
        </p:grpSpPr>
        <p:sp>
          <p:nvSpPr>
            <p:cNvPr id="399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0" name="미리보기2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미리보기2</a:t>
              </a:r>
            </a:p>
          </p:txBody>
        </p:sp>
      </p:grpSp>
      <p:grpSp>
        <p:nvGrpSpPr>
          <p:cNvPr id="404" name="미리보기3"/>
          <p:cNvGrpSpPr/>
          <p:nvPr/>
        </p:nvGrpSpPr>
        <p:grpSpPr>
          <a:xfrm>
            <a:off x="5201544" y="2044700"/>
            <a:ext cx="1270002" cy="1270000"/>
            <a:chOff x="0" y="0"/>
            <a:chExt cx="1270001" cy="1270000"/>
          </a:xfrm>
        </p:grpSpPr>
        <p:sp>
          <p:nvSpPr>
            <p:cNvPr id="402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3" name="미리보기3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미리보기3</a:t>
              </a:r>
            </a:p>
          </p:txBody>
        </p:sp>
      </p:grpSp>
      <p:grpSp>
        <p:nvGrpSpPr>
          <p:cNvPr id="407" name="미리보기4"/>
          <p:cNvGrpSpPr/>
          <p:nvPr/>
        </p:nvGrpSpPr>
        <p:grpSpPr>
          <a:xfrm>
            <a:off x="6738245" y="2044700"/>
            <a:ext cx="1270002" cy="1270000"/>
            <a:chOff x="0" y="0"/>
            <a:chExt cx="1270001" cy="1270000"/>
          </a:xfrm>
        </p:grpSpPr>
        <p:sp>
          <p:nvSpPr>
            <p:cNvPr id="405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6" name="미리보기4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미리보기4</a:t>
              </a:r>
            </a:p>
          </p:txBody>
        </p:sp>
      </p:grpSp>
      <p:grpSp>
        <p:nvGrpSpPr>
          <p:cNvPr id="410" name="Google Shape;173;g7c553259d1_0_81"/>
          <p:cNvGrpSpPr/>
          <p:nvPr/>
        </p:nvGrpSpPr>
        <p:grpSpPr>
          <a:xfrm>
            <a:off x="226306" y="1901132"/>
            <a:ext cx="302703" cy="370799"/>
            <a:chOff x="0" y="0"/>
            <a:chExt cx="302702" cy="370798"/>
          </a:xfrm>
        </p:grpSpPr>
        <p:sp>
          <p:nvSpPr>
            <p:cNvPr id="40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0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11" name="제목"/>
          <p:cNvSpPr txBox="1"/>
          <p:nvPr/>
        </p:nvSpPr>
        <p:spPr>
          <a:xfrm>
            <a:off x="273622" y="363397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412" name="상품 제목을 입력해주세요."/>
          <p:cNvSpPr txBox="1"/>
          <p:nvPr/>
        </p:nvSpPr>
        <p:spPr>
          <a:xfrm>
            <a:off x="2127822" y="3633973"/>
            <a:ext cx="5087940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제목을 입력해주세요.</a:t>
            </a:r>
          </a:p>
        </p:txBody>
      </p:sp>
      <p:sp>
        <p:nvSpPr>
          <p:cNvPr id="413" name="0/40"/>
          <p:cNvSpPr txBox="1"/>
          <p:nvPr/>
        </p:nvSpPr>
        <p:spPr>
          <a:xfrm>
            <a:off x="7360753" y="3654676"/>
            <a:ext cx="54905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0/40</a:t>
            </a:r>
          </a:p>
        </p:txBody>
      </p:sp>
      <p:grpSp>
        <p:nvGrpSpPr>
          <p:cNvPr id="416" name="Google Shape;173;g7c553259d1_0_81"/>
          <p:cNvGrpSpPr/>
          <p:nvPr/>
        </p:nvGrpSpPr>
        <p:grpSpPr>
          <a:xfrm>
            <a:off x="7221894" y="3387032"/>
            <a:ext cx="302704" cy="370799"/>
            <a:chOff x="0" y="0"/>
            <a:chExt cx="302702" cy="370798"/>
          </a:xfrm>
        </p:grpSpPr>
        <p:sp>
          <p:nvSpPr>
            <p:cNvPr id="41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1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17" name="카테고리"/>
          <p:cNvSpPr txBox="1"/>
          <p:nvPr/>
        </p:nvSpPr>
        <p:spPr>
          <a:xfrm>
            <a:off x="273622" y="421938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카테고리</a:t>
            </a:r>
          </a:p>
        </p:txBody>
      </p:sp>
      <p:grpSp>
        <p:nvGrpSpPr>
          <p:cNvPr id="420" name="카테고리…"/>
          <p:cNvGrpSpPr/>
          <p:nvPr/>
        </p:nvGrpSpPr>
        <p:grpSpPr>
          <a:xfrm>
            <a:off x="2128144" y="4225733"/>
            <a:ext cx="1804692" cy="1519140"/>
            <a:chOff x="0" y="0"/>
            <a:chExt cx="1804691" cy="1519139"/>
          </a:xfrm>
        </p:grpSpPr>
        <p:sp>
          <p:nvSpPr>
            <p:cNvPr id="418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19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대분류</a:t>
              </a:r>
            </a:p>
          </p:txBody>
        </p:sp>
      </p:grpSp>
      <p:grpSp>
        <p:nvGrpSpPr>
          <p:cNvPr id="423" name="카테고리…"/>
          <p:cNvGrpSpPr/>
          <p:nvPr/>
        </p:nvGrpSpPr>
        <p:grpSpPr>
          <a:xfrm>
            <a:off x="4083944" y="4225733"/>
            <a:ext cx="1804692" cy="1519140"/>
            <a:chOff x="0" y="0"/>
            <a:chExt cx="1804691" cy="1519139"/>
          </a:xfrm>
        </p:grpSpPr>
        <p:sp>
          <p:nvSpPr>
            <p:cNvPr id="421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2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중분류</a:t>
              </a:r>
            </a:p>
          </p:txBody>
        </p:sp>
      </p:grpSp>
      <p:grpSp>
        <p:nvGrpSpPr>
          <p:cNvPr id="426" name="카테고리…"/>
          <p:cNvGrpSpPr/>
          <p:nvPr/>
        </p:nvGrpSpPr>
        <p:grpSpPr>
          <a:xfrm>
            <a:off x="6039639" y="4225733"/>
            <a:ext cx="1804692" cy="1519140"/>
            <a:chOff x="0" y="0"/>
            <a:chExt cx="1804691" cy="1519139"/>
          </a:xfrm>
        </p:grpSpPr>
        <p:sp>
          <p:nvSpPr>
            <p:cNvPr id="424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5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소분류</a:t>
              </a:r>
            </a:p>
          </p:txBody>
        </p:sp>
      </p:grpSp>
      <p:sp>
        <p:nvSpPr>
          <p:cNvPr id="427" name="대분류 &gt; 중분류 &gt; 소분류"/>
          <p:cNvSpPr txBox="1"/>
          <p:nvPr/>
        </p:nvSpPr>
        <p:spPr>
          <a:xfrm>
            <a:off x="2102422" y="5930734"/>
            <a:ext cx="256445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대분류 &gt; 중분류 &gt; 소분류</a:t>
            </a:r>
          </a:p>
        </p:txBody>
      </p:sp>
      <p:grpSp>
        <p:nvGrpSpPr>
          <p:cNvPr id="430" name="Google Shape;173;g7c553259d1_0_81"/>
          <p:cNvGrpSpPr/>
          <p:nvPr/>
        </p:nvGrpSpPr>
        <p:grpSpPr>
          <a:xfrm>
            <a:off x="1925994" y="4110932"/>
            <a:ext cx="302704" cy="370799"/>
            <a:chOff x="0" y="0"/>
            <a:chExt cx="302702" cy="370798"/>
          </a:xfrm>
        </p:grpSpPr>
        <p:sp>
          <p:nvSpPr>
            <p:cNvPr id="42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8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0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달력아이콘 클릭하여 날짜 설정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5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36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7" name="배송방법"/>
          <p:cNvSpPr txBox="1"/>
          <p:nvPr/>
        </p:nvSpPr>
        <p:spPr>
          <a:xfrm>
            <a:off x="337121" y="1535430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배송방법</a:t>
            </a:r>
          </a:p>
        </p:txBody>
      </p:sp>
      <p:sp>
        <p:nvSpPr>
          <p:cNvPr id="438" name="O 선불배송 O 착불배송"/>
          <p:cNvSpPr txBox="1"/>
          <p:nvPr/>
        </p:nvSpPr>
        <p:spPr>
          <a:xfrm>
            <a:off x="1848422" y="1529080"/>
            <a:ext cx="2232211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O 선불배송 O 착불배송</a:t>
            </a:r>
          </a:p>
        </p:txBody>
      </p:sp>
      <p:sp>
        <p:nvSpPr>
          <p:cNvPr id="439" name="대여가능기간"/>
          <p:cNvSpPr txBox="1"/>
          <p:nvPr/>
        </p:nvSpPr>
        <p:spPr>
          <a:xfrm>
            <a:off x="337121" y="2315021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대여가능기간</a:t>
            </a:r>
          </a:p>
        </p:txBody>
      </p:sp>
      <p:sp>
        <p:nvSpPr>
          <p:cNvPr id="440" name="2020-03-02"/>
          <p:cNvSpPr txBox="1"/>
          <p:nvPr/>
        </p:nvSpPr>
        <p:spPr>
          <a:xfrm>
            <a:off x="1848422" y="2307017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2020-03-02</a:t>
            </a:r>
          </a:p>
        </p:txBody>
      </p:sp>
      <p:sp>
        <p:nvSpPr>
          <p:cNvPr id="441" name="캘린더"/>
          <p:cNvSpPr/>
          <p:nvPr/>
        </p:nvSpPr>
        <p:spPr>
          <a:xfrm>
            <a:off x="3196581" y="2232919"/>
            <a:ext cx="594157" cy="53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2" name="~"/>
          <p:cNvSpPr txBox="1"/>
          <p:nvPr/>
        </p:nvSpPr>
        <p:spPr>
          <a:xfrm>
            <a:off x="3982022" y="2313367"/>
            <a:ext cx="23763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~</a:t>
            </a:r>
          </a:p>
        </p:txBody>
      </p:sp>
      <p:sp>
        <p:nvSpPr>
          <p:cNvPr id="443" name="2020-05-01"/>
          <p:cNvSpPr txBox="1"/>
          <p:nvPr/>
        </p:nvSpPr>
        <p:spPr>
          <a:xfrm>
            <a:off x="4398245" y="2299014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2020-05-01</a:t>
            </a:r>
          </a:p>
        </p:txBody>
      </p:sp>
      <p:sp>
        <p:nvSpPr>
          <p:cNvPr id="444" name="캘린더"/>
          <p:cNvSpPr/>
          <p:nvPr/>
        </p:nvSpPr>
        <p:spPr>
          <a:xfrm>
            <a:off x="5746403" y="2224915"/>
            <a:ext cx="594157" cy="535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5" name="최소대여기간"/>
          <p:cNvSpPr txBox="1"/>
          <p:nvPr/>
        </p:nvSpPr>
        <p:spPr>
          <a:xfrm>
            <a:off x="337121" y="3094612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최소대여기간</a:t>
            </a:r>
          </a:p>
        </p:txBody>
      </p:sp>
      <p:sp>
        <p:nvSpPr>
          <p:cNvPr id="446" name="n일 이상"/>
          <p:cNvSpPr txBox="1"/>
          <p:nvPr/>
        </p:nvSpPr>
        <p:spPr>
          <a:xfrm>
            <a:off x="1848422" y="3073909"/>
            <a:ext cx="888002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 이상</a:t>
            </a:r>
          </a:p>
        </p:txBody>
      </p:sp>
      <p:sp>
        <p:nvSpPr>
          <p:cNvPr id="447" name="상품 설명"/>
          <p:cNvSpPr txBox="1"/>
          <p:nvPr/>
        </p:nvSpPr>
        <p:spPr>
          <a:xfrm>
            <a:off x="337121" y="4343470"/>
            <a:ext cx="1303275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설명</a:t>
            </a:r>
          </a:p>
        </p:txBody>
      </p:sp>
      <p:sp>
        <p:nvSpPr>
          <p:cNvPr id="448" name="직사각형"/>
          <p:cNvSpPr/>
          <p:nvPr/>
        </p:nvSpPr>
        <p:spPr>
          <a:xfrm>
            <a:off x="1850162" y="4390771"/>
            <a:ext cx="5698135" cy="99822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9" name="연관 태그"/>
          <p:cNvSpPr txBox="1"/>
          <p:nvPr/>
        </p:nvSpPr>
        <p:spPr>
          <a:xfrm>
            <a:off x="337121" y="5621035"/>
            <a:ext cx="1303275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연관 태그</a:t>
            </a:r>
          </a:p>
        </p:txBody>
      </p:sp>
      <p:sp>
        <p:nvSpPr>
          <p:cNvPr id="450" name="최대 5개 까지 입력 가능"/>
          <p:cNvSpPr txBox="1"/>
          <p:nvPr/>
        </p:nvSpPr>
        <p:spPr>
          <a:xfrm>
            <a:off x="1835721" y="5621035"/>
            <a:ext cx="5727017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최대 5개 까지 입력 가능</a:t>
            </a:r>
          </a:p>
        </p:txBody>
      </p:sp>
      <p:grpSp>
        <p:nvGrpSpPr>
          <p:cNvPr id="453" name="등록"/>
          <p:cNvGrpSpPr/>
          <p:nvPr/>
        </p:nvGrpSpPr>
        <p:grpSpPr>
          <a:xfrm>
            <a:off x="3670300" y="6121399"/>
            <a:ext cx="1164964" cy="386847"/>
            <a:chOff x="0" y="0"/>
            <a:chExt cx="1164963" cy="386845"/>
          </a:xfrm>
        </p:grpSpPr>
        <p:sp>
          <p:nvSpPr>
            <p:cNvPr id="451" name="직사각형"/>
            <p:cNvSpPr/>
            <p:nvPr/>
          </p:nvSpPr>
          <p:spPr>
            <a:xfrm>
              <a:off x="0" y="-1"/>
              <a:ext cx="1164964" cy="38684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D0716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52" name="등록"/>
            <p:cNvSpPr txBox="1"/>
            <p:nvPr/>
          </p:nvSpPr>
          <p:spPr>
            <a:xfrm>
              <a:off x="0" y="14354"/>
              <a:ext cx="116496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등록</a:t>
              </a:r>
            </a:p>
          </p:txBody>
        </p:sp>
      </p:grpSp>
      <p:grpSp>
        <p:nvGrpSpPr>
          <p:cNvPr id="456" name="Google Shape;173;g7c553259d1_0_81"/>
          <p:cNvGrpSpPr/>
          <p:nvPr/>
        </p:nvGrpSpPr>
        <p:grpSpPr>
          <a:xfrm>
            <a:off x="2994905" y="1925246"/>
            <a:ext cx="302704" cy="370799"/>
            <a:chOff x="0" y="0"/>
            <a:chExt cx="302702" cy="370798"/>
          </a:xfrm>
        </p:grpSpPr>
        <p:sp>
          <p:nvSpPr>
            <p:cNvPr id="4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5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57" name="금액"/>
          <p:cNvSpPr txBox="1"/>
          <p:nvPr/>
        </p:nvSpPr>
        <p:spPr>
          <a:xfrm>
            <a:off x="337121" y="3704687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금액</a:t>
            </a:r>
          </a:p>
        </p:txBody>
      </p:sp>
      <p:sp>
        <p:nvSpPr>
          <p:cNvPr id="458" name="n일당 @@@@원"/>
          <p:cNvSpPr txBox="1"/>
          <p:nvPr/>
        </p:nvSpPr>
        <p:spPr>
          <a:xfrm>
            <a:off x="1848422" y="3696684"/>
            <a:ext cx="181624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n일당 @@@@원</a:t>
            </a:r>
          </a:p>
        </p:txBody>
      </p:sp>
    </p:spTree>
    <p:extLst>
      <p:ext uri="{BB962C8B-B14F-4D97-AF65-F5344CB8AC3E}">
        <p14:creationId xmlns:p14="http://schemas.microsoft.com/office/powerpoint/2010/main" val="14970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3" name="직사각형 39"/>
          <p:cNvSpPr/>
          <p:nvPr/>
        </p:nvSpPr>
        <p:spPr>
          <a:xfrm>
            <a:off x="258600" y="1289957"/>
            <a:ext cx="3854857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64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모바일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5" name="직사각형 39"/>
          <p:cNvSpPr/>
          <p:nvPr/>
        </p:nvSpPr>
        <p:spPr>
          <a:xfrm>
            <a:off x="4295571" y="1289955"/>
            <a:ext cx="385485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66" name="상품 이미지"/>
          <p:cNvSpPr txBox="1"/>
          <p:nvPr/>
        </p:nvSpPr>
        <p:spPr>
          <a:xfrm>
            <a:off x="349821" y="1383030"/>
            <a:ext cx="1379391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 algn="ctr"/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이미지</a:t>
            </a:r>
            <a:endParaRPr sz="1600" dirty="0"/>
          </a:p>
        </p:txBody>
      </p:sp>
      <p:sp>
        <p:nvSpPr>
          <p:cNvPr id="467" name="이미지 등록버튼"/>
          <p:cNvSpPr txBox="1"/>
          <p:nvPr/>
        </p:nvSpPr>
        <p:spPr>
          <a:xfrm>
            <a:off x="349822" y="2013528"/>
            <a:ext cx="1600755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 algn="ctr"/>
            <a:r>
              <a:rPr sz="1600" dirty="0" err="1"/>
              <a:t>이미지</a:t>
            </a:r>
            <a:r>
              <a:rPr sz="1600" dirty="0"/>
              <a:t> </a:t>
            </a:r>
            <a:r>
              <a:rPr sz="1600" dirty="0" err="1"/>
              <a:t>등록버튼</a:t>
            </a:r>
            <a:endParaRPr sz="1600" dirty="0"/>
          </a:p>
        </p:txBody>
      </p:sp>
      <p:grpSp>
        <p:nvGrpSpPr>
          <p:cNvPr id="470" name="미리보기1"/>
          <p:cNvGrpSpPr/>
          <p:nvPr/>
        </p:nvGrpSpPr>
        <p:grpSpPr>
          <a:xfrm>
            <a:off x="400945" y="2650376"/>
            <a:ext cx="1066801" cy="882404"/>
            <a:chOff x="0" y="0"/>
            <a:chExt cx="1066800" cy="882403"/>
          </a:xfrm>
        </p:grpSpPr>
        <p:sp>
          <p:nvSpPr>
            <p:cNvPr id="468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69" name="미리보기1"/>
            <p:cNvSpPr txBox="1"/>
            <p:nvPr/>
          </p:nvSpPr>
          <p:spPr>
            <a:xfrm>
              <a:off x="0" y="274514"/>
              <a:ext cx="1066801" cy="333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미리보기1</a:t>
              </a:r>
            </a:p>
          </p:txBody>
        </p:sp>
      </p:grpSp>
      <p:grpSp>
        <p:nvGrpSpPr>
          <p:cNvPr id="473" name="미리보기2"/>
          <p:cNvGrpSpPr/>
          <p:nvPr/>
        </p:nvGrpSpPr>
        <p:grpSpPr>
          <a:xfrm>
            <a:off x="1652628" y="2650376"/>
            <a:ext cx="1066801" cy="882404"/>
            <a:chOff x="0" y="0"/>
            <a:chExt cx="1066800" cy="882403"/>
          </a:xfrm>
        </p:grpSpPr>
        <p:sp>
          <p:nvSpPr>
            <p:cNvPr id="471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72" name="미리보기2"/>
            <p:cNvSpPr txBox="1"/>
            <p:nvPr/>
          </p:nvSpPr>
          <p:spPr>
            <a:xfrm>
              <a:off x="0" y="274514"/>
              <a:ext cx="1066801" cy="333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미리보기2</a:t>
              </a:r>
            </a:p>
          </p:txBody>
        </p:sp>
      </p:grpSp>
      <p:grpSp>
        <p:nvGrpSpPr>
          <p:cNvPr id="476" name="미리보기3"/>
          <p:cNvGrpSpPr/>
          <p:nvPr/>
        </p:nvGrpSpPr>
        <p:grpSpPr>
          <a:xfrm>
            <a:off x="2914245" y="2650376"/>
            <a:ext cx="1066801" cy="882404"/>
            <a:chOff x="0" y="0"/>
            <a:chExt cx="1066800" cy="882403"/>
          </a:xfrm>
        </p:grpSpPr>
        <p:sp>
          <p:nvSpPr>
            <p:cNvPr id="474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75" name="미리보기3"/>
            <p:cNvSpPr txBox="1"/>
            <p:nvPr/>
          </p:nvSpPr>
          <p:spPr>
            <a:xfrm>
              <a:off x="0" y="274514"/>
              <a:ext cx="1066801" cy="333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미리보기3</a:t>
              </a:r>
            </a:p>
          </p:txBody>
        </p:sp>
      </p:grpSp>
      <p:sp>
        <p:nvSpPr>
          <p:cNvPr id="477" name="제목"/>
          <p:cNvSpPr txBox="1"/>
          <p:nvPr/>
        </p:nvSpPr>
        <p:spPr>
          <a:xfrm>
            <a:off x="375222" y="3765182"/>
            <a:ext cx="858293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478" name="상품 제목을 입력해주세요."/>
          <p:cNvSpPr txBox="1"/>
          <p:nvPr/>
        </p:nvSpPr>
        <p:spPr>
          <a:xfrm>
            <a:off x="1416621" y="3765182"/>
            <a:ext cx="2594275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제목을</a:t>
            </a:r>
            <a:r>
              <a:rPr sz="1600" dirty="0"/>
              <a:t> </a:t>
            </a:r>
            <a:r>
              <a:rPr sz="1600" dirty="0" err="1"/>
              <a:t>입력해주세요</a:t>
            </a:r>
            <a:r>
              <a:rPr sz="1600" dirty="0"/>
              <a:t>.</a:t>
            </a:r>
          </a:p>
        </p:txBody>
      </p:sp>
      <p:sp>
        <p:nvSpPr>
          <p:cNvPr id="479" name="카테고리"/>
          <p:cNvSpPr txBox="1"/>
          <p:nvPr/>
        </p:nvSpPr>
        <p:spPr>
          <a:xfrm>
            <a:off x="337122" y="4362074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카테고리</a:t>
            </a:r>
          </a:p>
        </p:txBody>
      </p:sp>
      <p:grpSp>
        <p:nvGrpSpPr>
          <p:cNvPr id="482" name="카테고리…"/>
          <p:cNvGrpSpPr/>
          <p:nvPr/>
        </p:nvGrpSpPr>
        <p:grpSpPr>
          <a:xfrm>
            <a:off x="395978" y="4936611"/>
            <a:ext cx="1066801" cy="882404"/>
            <a:chOff x="0" y="0"/>
            <a:chExt cx="1066800" cy="882403"/>
          </a:xfrm>
        </p:grpSpPr>
        <p:sp>
          <p:nvSpPr>
            <p:cNvPr id="480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81" name="카테고리…"/>
            <p:cNvSpPr txBox="1"/>
            <p:nvPr/>
          </p:nvSpPr>
          <p:spPr>
            <a:xfrm>
              <a:off x="0" y="154183"/>
              <a:ext cx="10668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대분류</a:t>
              </a:r>
            </a:p>
          </p:txBody>
        </p:sp>
      </p:grpSp>
      <p:grpSp>
        <p:nvGrpSpPr>
          <p:cNvPr id="485" name="카테고리…"/>
          <p:cNvGrpSpPr/>
          <p:nvPr/>
        </p:nvGrpSpPr>
        <p:grpSpPr>
          <a:xfrm>
            <a:off x="1647661" y="4936611"/>
            <a:ext cx="1066802" cy="882404"/>
            <a:chOff x="0" y="0"/>
            <a:chExt cx="1066800" cy="882403"/>
          </a:xfrm>
        </p:grpSpPr>
        <p:sp>
          <p:nvSpPr>
            <p:cNvPr id="483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84" name="카테고리…"/>
            <p:cNvSpPr txBox="1"/>
            <p:nvPr/>
          </p:nvSpPr>
          <p:spPr>
            <a:xfrm>
              <a:off x="0" y="154183"/>
              <a:ext cx="10668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중분류</a:t>
              </a:r>
            </a:p>
          </p:txBody>
        </p:sp>
      </p:grpSp>
      <p:grpSp>
        <p:nvGrpSpPr>
          <p:cNvPr id="488" name="카테고리…"/>
          <p:cNvGrpSpPr/>
          <p:nvPr/>
        </p:nvGrpSpPr>
        <p:grpSpPr>
          <a:xfrm>
            <a:off x="2909278" y="4936611"/>
            <a:ext cx="1066802" cy="882404"/>
            <a:chOff x="0" y="0"/>
            <a:chExt cx="1066800" cy="882403"/>
          </a:xfrm>
        </p:grpSpPr>
        <p:sp>
          <p:nvSpPr>
            <p:cNvPr id="486" name="직사각형"/>
            <p:cNvSpPr/>
            <p:nvPr/>
          </p:nvSpPr>
          <p:spPr>
            <a:xfrm>
              <a:off x="0" y="-1"/>
              <a:ext cx="1066801" cy="88240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87" name="카테고리…"/>
            <p:cNvSpPr txBox="1"/>
            <p:nvPr/>
          </p:nvSpPr>
          <p:spPr>
            <a:xfrm>
              <a:off x="0" y="154183"/>
              <a:ext cx="1066801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소분류</a:t>
              </a:r>
            </a:p>
          </p:txBody>
        </p:sp>
      </p:grpSp>
      <p:sp>
        <p:nvSpPr>
          <p:cNvPr id="489" name="배송방법"/>
          <p:cNvSpPr txBox="1"/>
          <p:nvPr/>
        </p:nvSpPr>
        <p:spPr>
          <a:xfrm>
            <a:off x="317446" y="6022711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배송방법</a:t>
            </a:r>
          </a:p>
        </p:txBody>
      </p:sp>
      <p:sp>
        <p:nvSpPr>
          <p:cNvPr id="490" name="O 선불배송 O 착불배송"/>
          <p:cNvSpPr txBox="1"/>
          <p:nvPr/>
        </p:nvSpPr>
        <p:spPr>
          <a:xfrm>
            <a:off x="1828747" y="6016361"/>
            <a:ext cx="2267604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/>
              <a:t>O </a:t>
            </a:r>
            <a:r>
              <a:rPr sz="1600" dirty="0" err="1"/>
              <a:t>선불배송</a:t>
            </a:r>
            <a:r>
              <a:rPr sz="1600" dirty="0"/>
              <a:t> O </a:t>
            </a:r>
            <a:r>
              <a:rPr sz="1600" dirty="0" err="1"/>
              <a:t>착불배송</a:t>
            </a:r>
            <a:endParaRPr sz="1600" dirty="0"/>
          </a:p>
        </p:txBody>
      </p:sp>
      <p:sp>
        <p:nvSpPr>
          <p:cNvPr id="491" name="대여가능기간"/>
          <p:cNvSpPr txBox="1"/>
          <p:nvPr/>
        </p:nvSpPr>
        <p:spPr>
          <a:xfrm>
            <a:off x="4355935" y="1527621"/>
            <a:ext cx="1323435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대여가능기간</a:t>
            </a:r>
          </a:p>
        </p:txBody>
      </p:sp>
      <p:sp>
        <p:nvSpPr>
          <p:cNvPr id="492" name="2020-03-02"/>
          <p:cNvSpPr txBox="1"/>
          <p:nvPr/>
        </p:nvSpPr>
        <p:spPr>
          <a:xfrm>
            <a:off x="5877318" y="1519617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2020-03-02</a:t>
            </a:r>
          </a:p>
        </p:txBody>
      </p:sp>
      <p:sp>
        <p:nvSpPr>
          <p:cNvPr id="493" name="캘린더"/>
          <p:cNvSpPr/>
          <p:nvPr/>
        </p:nvSpPr>
        <p:spPr>
          <a:xfrm>
            <a:off x="7225475" y="1445520"/>
            <a:ext cx="594157" cy="53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94" name="~"/>
          <p:cNvSpPr txBox="1"/>
          <p:nvPr/>
        </p:nvSpPr>
        <p:spPr>
          <a:xfrm>
            <a:off x="5465645" y="2273065"/>
            <a:ext cx="23763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~</a:t>
            </a:r>
          </a:p>
        </p:txBody>
      </p:sp>
      <p:sp>
        <p:nvSpPr>
          <p:cNvPr id="495" name="2020-05-01"/>
          <p:cNvSpPr txBox="1"/>
          <p:nvPr/>
        </p:nvSpPr>
        <p:spPr>
          <a:xfrm>
            <a:off x="5881868" y="2258712"/>
            <a:ext cx="127348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2020-05-01</a:t>
            </a:r>
          </a:p>
        </p:txBody>
      </p:sp>
      <p:sp>
        <p:nvSpPr>
          <p:cNvPr id="496" name="캘린더"/>
          <p:cNvSpPr/>
          <p:nvPr/>
        </p:nvSpPr>
        <p:spPr>
          <a:xfrm>
            <a:off x="7230026" y="2184613"/>
            <a:ext cx="594157" cy="535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97" name="최소대여기간"/>
          <p:cNvSpPr txBox="1"/>
          <p:nvPr/>
        </p:nvSpPr>
        <p:spPr>
          <a:xfrm>
            <a:off x="4425320" y="2845847"/>
            <a:ext cx="1323435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최소대여기간</a:t>
            </a:r>
          </a:p>
        </p:txBody>
      </p:sp>
      <p:sp>
        <p:nvSpPr>
          <p:cNvPr id="498" name="n일 이상"/>
          <p:cNvSpPr txBox="1"/>
          <p:nvPr/>
        </p:nvSpPr>
        <p:spPr>
          <a:xfrm>
            <a:off x="5946702" y="2825144"/>
            <a:ext cx="888002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 이상</a:t>
            </a:r>
          </a:p>
        </p:txBody>
      </p:sp>
      <p:sp>
        <p:nvSpPr>
          <p:cNvPr id="499" name="금액"/>
          <p:cNvSpPr txBox="1"/>
          <p:nvPr/>
        </p:nvSpPr>
        <p:spPr>
          <a:xfrm>
            <a:off x="4435402" y="3455923"/>
            <a:ext cx="1303274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금액</a:t>
            </a:r>
          </a:p>
        </p:txBody>
      </p:sp>
      <p:sp>
        <p:nvSpPr>
          <p:cNvPr id="500" name="n일당 @@@@원"/>
          <p:cNvSpPr txBox="1"/>
          <p:nvPr/>
        </p:nvSpPr>
        <p:spPr>
          <a:xfrm>
            <a:off x="5946702" y="3447920"/>
            <a:ext cx="1816244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n일당 @@@@원</a:t>
            </a:r>
          </a:p>
        </p:txBody>
      </p:sp>
      <p:sp>
        <p:nvSpPr>
          <p:cNvPr id="501" name="상품 설명"/>
          <p:cNvSpPr txBox="1"/>
          <p:nvPr/>
        </p:nvSpPr>
        <p:spPr>
          <a:xfrm>
            <a:off x="4435402" y="3975170"/>
            <a:ext cx="1303274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설명</a:t>
            </a:r>
          </a:p>
        </p:txBody>
      </p:sp>
      <p:sp>
        <p:nvSpPr>
          <p:cNvPr id="502" name="직사각형"/>
          <p:cNvSpPr/>
          <p:nvPr/>
        </p:nvSpPr>
        <p:spPr>
          <a:xfrm>
            <a:off x="4437141" y="4427875"/>
            <a:ext cx="3571716" cy="99822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05" name="등록"/>
          <p:cNvGrpSpPr/>
          <p:nvPr/>
        </p:nvGrpSpPr>
        <p:grpSpPr>
          <a:xfrm>
            <a:off x="5513518" y="6160558"/>
            <a:ext cx="1164965" cy="386846"/>
            <a:chOff x="0" y="0"/>
            <a:chExt cx="1164963" cy="386845"/>
          </a:xfrm>
        </p:grpSpPr>
        <p:sp>
          <p:nvSpPr>
            <p:cNvPr id="503" name="직사각형"/>
            <p:cNvSpPr/>
            <p:nvPr/>
          </p:nvSpPr>
          <p:spPr>
            <a:xfrm>
              <a:off x="0" y="-1"/>
              <a:ext cx="1164964" cy="38684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D0716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504" name="등록"/>
            <p:cNvSpPr txBox="1"/>
            <p:nvPr/>
          </p:nvSpPr>
          <p:spPr>
            <a:xfrm>
              <a:off x="0" y="14354"/>
              <a:ext cx="116496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등록</a:t>
              </a:r>
            </a:p>
          </p:txBody>
        </p:sp>
      </p:grpSp>
      <p:sp>
        <p:nvSpPr>
          <p:cNvPr id="506" name="연관 태그"/>
          <p:cNvSpPr txBox="1"/>
          <p:nvPr/>
        </p:nvSpPr>
        <p:spPr>
          <a:xfrm>
            <a:off x="4426522" y="5530055"/>
            <a:ext cx="1054508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연관</a:t>
            </a:r>
            <a:r>
              <a:rPr sz="1600" dirty="0"/>
              <a:t> </a:t>
            </a:r>
            <a:r>
              <a:rPr sz="1600" dirty="0" err="1"/>
              <a:t>태그</a:t>
            </a:r>
            <a:endParaRPr sz="1600" dirty="0"/>
          </a:p>
        </p:txBody>
      </p:sp>
      <p:sp>
        <p:nvSpPr>
          <p:cNvPr id="507" name="최대 5개 까지 입력 가능"/>
          <p:cNvSpPr txBox="1"/>
          <p:nvPr/>
        </p:nvSpPr>
        <p:spPr>
          <a:xfrm>
            <a:off x="5655767" y="5516836"/>
            <a:ext cx="2398117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최대</a:t>
            </a:r>
            <a:r>
              <a:rPr sz="1600" dirty="0"/>
              <a:t> 5개 </a:t>
            </a:r>
            <a:r>
              <a:rPr sz="1600" dirty="0" err="1"/>
              <a:t>까지</a:t>
            </a:r>
            <a:r>
              <a:rPr sz="1600" dirty="0"/>
              <a:t> </a:t>
            </a:r>
            <a:r>
              <a:rPr sz="1600" dirty="0" err="1"/>
              <a:t>입력</a:t>
            </a:r>
            <a:r>
              <a:rPr sz="1600" dirty="0"/>
              <a:t> </a:t>
            </a:r>
            <a:r>
              <a:rPr sz="1600" dirty="0" err="1"/>
              <a:t>가능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8279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0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1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관리자 추가할 수 있는 버튼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셀렉트박스 클릭하여 권한 부여 가능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수정 - 관리자 정보 수정 기능
삭제 - 관리자 정보 삭제 기능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12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513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관리자 권한관리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4" name="표"/>
          <p:cNvGraphicFramePr/>
          <p:nvPr/>
        </p:nvGraphicFramePr>
        <p:xfrm>
          <a:off x="389634" y="1919214"/>
          <a:ext cx="7516025" cy="2721765"/>
        </p:xfrm>
        <a:graphic>
          <a:graphicData uri="http://schemas.openxmlformats.org/drawingml/2006/table">
            <a:tbl>
              <a:tblPr firstRow="1" bandRow="1"/>
              <a:tblGrid>
                <a:gridCol w="1503205"/>
                <a:gridCol w="1503205"/>
                <a:gridCol w="1503205"/>
                <a:gridCol w="1503205"/>
                <a:gridCol w="1503205"/>
              </a:tblGrid>
              <a:tr h="54435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사번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이름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아이디/비밀번호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권한관리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"/>
                        </a:rPr>
                        <a:t>수정/삭제</a:t>
                      </a:r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김현태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ezen01/000001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이형준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ezen02/000002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1권한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유서희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ezen03/000003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2권한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4435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000004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권기범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ezen04/000004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"/>
                        </a:rPr>
                        <a:t>3권한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515" name="삼각형"/>
          <p:cNvSpPr/>
          <p:nvPr/>
        </p:nvSpPr>
        <p:spPr>
          <a:xfrm rot="10800000" flipH="1">
            <a:off x="5959469" y="25980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6" name="삼각형"/>
          <p:cNvSpPr/>
          <p:nvPr/>
        </p:nvSpPr>
        <p:spPr>
          <a:xfrm rot="10800000" flipH="1">
            <a:off x="5959469" y="31060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7" name="삼각형"/>
          <p:cNvSpPr/>
          <p:nvPr/>
        </p:nvSpPr>
        <p:spPr>
          <a:xfrm rot="10800000" flipH="1">
            <a:off x="5959469" y="42744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518" name="삼각형"/>
          <p:cNvSpPr/>
          <p:nvPr/>
        </p:nvSpPr>
        <p:spPr>
          <a:xfrm rot="10800000" flipH="1">
            <a:off x="5959469" y="3690267"/>
            <a:ext cx="273062" cy="195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521" name="Google Shape;173;g7c553259d1_0_81"/>
          <p:cNvGrpSpPr/>
          <p:nvPr/>
        </p:nvGrpSpPr>
        <p:grpSpPr>
          <a:xfrm>
            <a:off x="6072180" y="2207030"/>
            <a:ext cx="302704" cy="370799"/>
            <a:chOff x="0" y="0"/>
            <a:chExt cx="302702" cy="370798"/>
          </a:xfrm>
        </p:grpSpPr>
        <p:sp>
          <p:nvSpPr>
            <p:cNvPr id="51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520" name="1"/>
            <p:cNvSpPr txBox="1"/>
            <p:nvPr/>
          </p:nvSpPr>
          <p:spPr>
            <a:xfrm>
              <a:off x="45724" y="0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522" name="삭제"/>
          <p:cNvSpPr/>
          <p:nvPr/>
        </p:nvSpPr>
        <p:spPr>
          <a:xfrm>
            <a:off x="7202805" y="2568898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23" name="관리자추가"/>
          <p:cNvSpPr/>
          <p:nvPr/>
        </p:nvSpPr>
        <p:spPr>
          <a:xfrm>
            <a:off x="6527800" y="1437146"/>
            <a:ext cx="1270000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관리자추가</a:t>
            </a:r>
          </a:p>
        </p:txBody>
      </p:sp>
      <p:grpSp>
        <p:nvGrpSpPr>
          <p:cNvPr id="526" name="Google Shape;173;g7c553259d1_0_81"/>
          <p:cNvGrpSpPr/>
          <p:nvPr/>
        </p:nvGrpSpPr>
        <p:grpSpPr>
          <a:xfrm>
            <a:off x="7621580" y="2384830"/>
            <a:ext cx="302704" cy="370799"/>
            <a:chOff x="0" y="0"/>
            <a:chExt cx="302702" cy="370798"/>
          </a:xfrm>
        </p:grpSpPr>
        <p:sp>
          <p:nvSpPr>
            <p:cNvPr id="52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525" name="1"/>
            <p:cNvSpPr txBox="1"/>
            <p:nvPr/>
          </p:nvSpPr>
          <p:spPr>
            <a:xfrm>
              <a:off x="45724" y="0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29" name="Google Shape;173;g7c553259d1_0_81"/>
          <p:cNvGrpSpPr/>
          <p:nvPr/>
        </p:nvGrpSpPr>
        <p:grpSpPr>
          <a:xfrm>
            <a:off x="6326180" y="1186362"/>
            <a:ext cx="302704" cy="370799"/>
            <a:chOff x="0" y="0"/>
            <a:chExt cx="302702" cy="370798"/>
          </a:xfrm>
        </p:grpSpPr>
        <p:sp>
          <p:nvSpPr>
            <p:cNvPr id="52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528" name="1"/>
            <p:cNvSpPr txBox="1"/>
            <p:nvPr/>
          </p:nvSpPr>
          <p:spPr>
            <a:xfrm>
              <a:off x="45724" y="0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530" name="수정"/>
          <p:cNvSpPr/>
          <p:nvPr/>
        </p:nvSpPr>
        <p:spPr>
          <a:xfrm>
            <a:off x="6484997" y="2568898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  <p:sp>
        <p:nvSpPr>
          <p:cNvPr id="531" name="삭제"/>
          <p:cNvSpPr/>
          <p:nvPr/>
        </p:nvSpPr>
        <p:spPr>
          <a:xfrm>
            <a:off x="7224207" y="3107399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32" name="수정"/>
          <p:cNvSpPr/>
          <p:nvPr/>
        </p:nvSpPr>
        <p:spPr>
          <a:xfrm>
            <a:off x="6506398" y="3107399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  <p:sp>
        <p:nvSpPr>
          <p:cNvPr id="533" name="삭제"/>
          <p:cNvSpPr/>
          <p:nvPr/>
        </p:nvSpPr>
        <p:spPr>
          <a:xfrm>
            <a:off x="7224207" y="3645900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34" name="수정"/>
          <p:cNvSpPr/>
          <p:nvPr/>
        </p:nvSpPr>
        <p:spPr>
          <a:xfrm>
            <a:off x="6506398" y="3645900"/>
            <a:ext cx="594995" cy="3333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  <p:sp>
        <p:nvSpPr>
          <p:cNvPr id="535" name="삭제"/>
          <p:cNvSpPr/>
          <p:nvPr/>
        </p:nvSpPr>
        <p:spPr>
          <a:xfrm>
            <a:off x="7224207" y="4184401"/>
            <a:ext cx="594995" cy="34539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삭제</a:t>
            </a:r>
          </a:p>
        </p:txBody>
      </p:sp>
      <p:sp>
        <p:nvSpPr>
          <p:cNvPr id="536" name="수정"/>
          <p:cNvSpPr/>
          <p:nvPr/>
        </p:nvSpPr>
        <p:spPr>
          <a:xfrm>
            <a:off x="6506398" y="4184401"/>
            <a:ext cx="594995" cy="3333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3067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A69A7213-2ABC-427E-911C-53CE6AF763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659F9661-A9AD-4E09-BA4A-59A0329574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68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9C1D8195-390B-4697-9AAF-669837E32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0B59C8F3-7A45-40E7-9F6F-A280B375E1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57E60B41-DD47-4A4B-82FF-F0B7AEF7E6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xmlns="" id="{6AF92742-DDED-40F3-A4EB-D1B670C849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BEFC6DE6-3EF0-4516-BFBF-3A06286174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E30D426F-2EC1-4D98-8045-5479764286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129074EE-ABF1-4EF6-A03C-DAADB1BFFC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74C9B8DE-F2F0-43E6-9660-23534455F8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FA4C0D83-012D-4878-9F4C-AD00B90AC4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0C0F0D59-1BA2-444D-BAFD-F57A667432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:a16="http://schemas.microsoft.com/office/drawing/2014/main" xmlns="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76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440199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유효한 값 입력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값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영문 숫자 혼용하여 </a:t>
                      </a: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_</a:t>
                      </a:r>
                      <a:r>
                        <a:rPr lang="ko-KR" altLang="en-US" sz="1200" dirty="0"/>
                        <a:t>를 제외한 특수문자 불가능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비밀번호 영문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숫자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특수문자 혼용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숫자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특수문자가 최소 하나 이상 들어가야함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불일치시 오류 메시지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236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아이디를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6D4513-EB77-4783-8685-C7128FA5CBAD}"/>
              </a:ext>
            </a:extLst>
          </p:cNvPr>
          <p:cNvSpPr/>
          <p:nvPr/>
        </p:nvSpPr>
        <p:spPr>
          <a:xfrm>
            <a:off x="4252020" y="2254152"/>
            <a:ext cx="10900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 혼용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33E460B-DBC5-4E28-AEEA-C5730B7C3634}"/>
              </a:ext>
            </a:extLst>
          </p:cNvPr>
          <p:cNvSpPr/>
          <p:nvPr/>
        </p:nvSpPr>
        <p:spPr>
          <a:xfrm>
            <a:off x="3668813" y="2689784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*8~16</a:t>
            </a:r>
            <a:r>
              <a:rPr lang="ko-KR" altLang="en-US" sz="800" dirty="0">
                <a:solidFill>
                  <a:srgbClr val="FF0000"/>
                </a:solidFill>
              </a:rPr>
              <a:t>자의 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특수문자</a:t>
            </a:r>
            <a:endParaRPr lang="ko-KR" altLang="en-US" sz="800" dirty="0"/>
          </a:p>
        </p:txBody>
      </p:sp>
      <p:sp>
        <p:nvSpPr>
          <p:cNvPr id="17" name="Google Shape;173;g7c553259d1_0_81">
            <a:extLst>
              <a:ext uri="{FF2B5EF4-FFF2-40B4-BE49-F238E27FC236}">
                <a16:creationId xmlns:a16="http://schemas.microsoft.com/office/drawing/2014/main" xmlns="" id="{90D7547B-5C18-4EB2-97BA-C9CA8C78FA2B}"/>
              </a:ext>
            </a:extLst>
          </p:cNvPr>
          <p:cNvSpPr/>
          <p:nvPr/>
        </p:nvSpPr>
        <p:spPr>
          <a:xfrm>
            <a:off x="1955887" y="13876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6CF61538-1A7D-4949-BDA5-D6DBFB076E6C}"/>
              </a:ext>
            </a:extLst>
          </p:cNvPr>
          <p:cNvSpPr/>
          <p:nvPr/>
        </p:nvSpPr>
        <p:spPr>
          <a:xfrm>
            <a:off x="5342077" y="217014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845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특수문자 입력 불가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띄어쓰기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영문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닉네임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특수문자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띄어쓰기 입력 불가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 허용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4~10</a:t>
                      </a:r>
                      <a:r>
                        <a:rPr lang="ko-KR" altLang="en-US" sz="1200" dirty="0"/>
                        <a:t>글자 이내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5102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이름을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71709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닉네임을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838F5179-C735-4980-A2C0-E7F03D8F74C9}"/>
              </a:ext>
            </a:extLst>
          </p:cNvPr>
          <p:cNvSpPr/>
          <p:nvPr/>
        </p:nvSpPr>
        <p:spPr>
          <a:xfrm>
            <a:off x="1953226" y="22106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A83F7F5B-63B8-4F3E-8C02-43B0A5CCFE60}"/>
              </a:ext>
            </a:extLst>
          </p:cNvPr>
          <p:cNvSpPr/>
          <p:nvPr/>
        </p:nvSpPr>
        <p:spPr>
          <a:xfrm>
            <a:off x="1953226" y="27144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07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345400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휴대폰번호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숫자만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 발송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인증번호 발송 버튼 클릭시 인증번호 우측에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 카운트 다운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인증 번호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61355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19" y="3340197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EB5A3A4C-B20B-496C-BD9D-CB6B0FEA1AEC}"/>
              </a:ext>
            </a:extLst>
          </p:cNvPr>
          <p:cNvSpPr/>
          <p:nvPr/>
        </p:nvSpPr>
        <p:spPr>
          <a:xfrm>
            <a:off x="1901879" y="22190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:a16="http://schemas.microsoft.com/office/drawing/2014/main" xmlns="" id="{C5AD0871-372A-4423-A47E-FE4809640366}"/>
              </a:ext>
            </a:extLst>
          </p:cNvPr>
          <p:cNvSpPr/>
          <p:nvPr/>
        </p:nvSpPr>
        <p:spPr>
          <a:xfrm>
            <a:off x="1901879" y="28359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D0A2B4D2-F33D-4D4E-B1F4-9E9478CDD4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19" y="2866172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 발송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39137F21-0C1B-42E6-802E-900C3906A37C}"/>
              </a:ext>
            </a:extLst>
          </p:cNvPr>
          <p:cNvSpPr/>
          <p:nvPr/>
        </p:nvSpPr>
        <p:spPr>
          <a:xfrm>
            <a:off x="1901879" y="329362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63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주소 검색 결과값이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이메일 주소 입력시 다음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8620" y="2268773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38710" y="3210231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1E344536-8703-4CF7-A6D5-03A792CF38F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79581" y="2755375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C03F6E60-C48C-4138-92CD-0AD5BA16547D}"/>
              </a:ext>
            </a:extLst>
          </p:cNvPr>
          <p:cNvSpPr/>
          <p:nvPr/>
        </p:nvSpPr>
        <p:spPr>
          <a:xfrm>
            <a:off x="1953226" y="22283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:a16="http://schemas.microsoft.com/office/drawing/2014/main" xmlns="" id="{52C5AFF9-DD49-4748-9F92-9157FCDBDB29}"/>
              </a:ext>
            </a:extLst>
          </p:cNvPr>
          <p:cNvSpPr/>
          <p:nvPr/>
        </p:nvSpPr>
        <p:spPr>
          <a:xfrm>
            <a:off x="1936008" y="3207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53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해당 이메일 플랫폼으로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58620" y="2892461"/>
            <a:ext cx="2768128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/>
              <a:t>이메일 인증 메일이 발송 되었습니다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xmlns="" id="{C28571E1-6443-4FC7-8A9B-C6EA1927D2C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10476" y="3521797"/>
          <a:ext cx="251667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67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메일 확인 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2F919259-1870-4FBF-A810-97B31F123036}"/>
              </a:ext>
            </a:extLst>
          </p:cNvPr>
          <p:cNvSpPr/>
          <p:nvPr/>
        </p:nvSpPr>
        <p:spPr>
          <a:xfrm>
            <a:off x="1934782" y="354441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4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:a16="http://schemas.microsoft.com/office/drawing/2014/main" xmlns="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:a16="http://schemas.microsoft.com/office/drawing/2014/main" xmlns="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15ED9EDB-CF0A-4E59-BA0D-1BE8CBB491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:a16="http://schemas.microsoft.com/office/drawing/2014/main" xmlns="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:a16="http://schemas.microsoft.com/office/drawing/2014/main" xmlns="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:a16="http://schemas.microsoft.com/office/drawing/2014/main" xmlns="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615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user_m_sh_login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369020" y="1549903"/>
            <a:ext cx="338969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3555875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3977832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4415831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4982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19271" y="5420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xmlns="" id="{328F90DF-7F2C-4368-9D10-CFF5D1EBBB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34166" y="2072422"/>
          <a:ext cx="1063002" cy="80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002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802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로고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765BB16F-BB98-4116-A44F-AC8B9D3485D6}"/>
              </a:ext>
            </a:extLst>
          </p:cNvPr>
          <p:cNvGraphicFramePr/>
          <p:nvPr>
            <p:extLst/>
          </p:nvPr>
        </p:nvGraphicFramePr>
        <p:xfrm>
          <a:off x="8509686" y="1289960"/>
          <a:ext cx="3491813" cy="256089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유효한 값 입력시 자동 로그인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2B6FED09-9732-4EB1-A861-5B53EF39E4F2}"/>
              </a:ext>
            </a:extLst>
          </p:cNvPr>
          <p:cNvSpPr/>
          <p:nvPr/>
        </p:nvSpPr>
        <p:spPr>
          <a:xfrm>
            <a:off x="2217670" y="355587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73;g7c553259d1_0_81">
            <a:extLst>
              <a:ext uri="{FF2B5EF4-FFF2-40B4-BE49-F238E27FC236}">
                <a16:creationId xmlns:a16="http://schemas.microsoft.com/office/drawing/2014/main" xmlns="" id="{4A404A17-C1CC-40DF-8535-C70275F311BA}"/>
              </a:ext>
            </a:extLst>
          </p:cNvPr>
          <p:cNvSpPr/>
          <p:nvPr/>
        </p:nvSpPr>
        <p:spPr>
          <a:xfrm>
            <a:off x="2141995" y="49834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56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xmlns="" id="{40FB2DB6-A515-4915-A8A9-7E513800DA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xmlns="" id="{612214B3-67AB-4F9C-8335-09C141ED67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C70A04D7-E27B-4E46-B6D4-2D6F40CC3A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126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34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0C399127-1547-4622-BA81-940726092E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:a16="http://schemas.microsoft.com/office/drawing/2014/main" xmlns="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617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36073"/>
            <a:ext cx="8457919" cy="52036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253098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159338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45188" y="1110208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6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/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xmlns="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xmlns="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:a16="http://schemas.microsoft.com/office/drawing/2014/main" xmlns="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:a16="http://schemas.microsoft.com/office/drawing/2014/main" xmlns="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1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6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/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:a16="http://schemas.microsoft.com/office/drawing/2014/main" xmlns="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5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8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66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4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369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user_w_kb_RentalList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중 하나를 클릭하면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해당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622" y="1910920"/>
            <a:ext cx="763313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19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user_m_kb_RentalDetail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빌려준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6063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사진 등록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누르면 사진이 올려지게 한다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. (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사진이 등록되면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미리보기로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보여지게 함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). 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또한 사진이 올려지면 진행상황은 배송 </a:t>
                      </a:r>
                      <a:r>
                        <a:rPr lang="ko-KR" altLang="en-US" sz="150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준비중으로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 입력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셀렉트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박스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택배 회사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운송장 번호가 입력되면 진행상황은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배송후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반납전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사진이 올라왔을 경우 표시가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되야함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7" y="1342369"/>
            <a:ext cx="6618747" cy="48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user_w_kb_BorrowList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상품 목록 클릭하면 해당 상품 상세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291" y="2414846"/>
            <a:ext cx="7914503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5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user_w_kb_BorrowDetail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대여한 상품 목록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471586" y="1683660"/>
          <a:ext cx="3532000" cy="311164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받았을 때 사진을 등록을 하면 진행상황이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대여중으로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변경이 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반납 전 사진과 운송장번호를 입력하면 진행상황이 반납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진행중으로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변경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평점 등록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평점을 클릭할 수 있음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점 만점에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씩 증가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9" y="1367481"/>
            <a:ext cx="7617810" cy="30135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79" y="4380985"/>
            <a:ext cx="7617810" cy="20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/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/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225" y="1559172"/>
            <a:ext cx="4276725" cy="1447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7355392" y="1091686"/>
            <a:ext cx="395534" cy="5537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01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69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3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3"/>
          <p:cNvGraphicFramePr/>
          <p:nvPr>
            <p:extLst>
              <p:ext uri="{D42A27DB-BD31-4B8C-83A1-F6EECF244321}">
                <p14:modId xmlns:p14="http://schemas.microsoft.com/office/powerpoint/2010/main" val="2306029064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 dirty="0" err="1"/>
                        <a:t>상단에</a:t>
                      </a:r>
                      <a:r>
                        <a:rPr sz="1500" dirty="0"/>
                        <a:t> </a:t>
                      </a:r>
                      <a:r>
                        <a:rPr sz="1500" dirty="0" err="1" smtClean="0"/>
                        <a:t>카테고리명이</a:t>
                      </a:r>
                      <a:r>
                        <a:rPr sz="1500" dirty="0" smtClean="0"/>
                        <a:t> </a:t>
                      </a:r>
                      <a:r>
                        <a:rPr sz="1500" dirty="0" err="1"/>
                        <a:t>들어가며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카테고리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클릭</a:t>
                      </a:r>
                      <a:r>
                        <a:rPr sz="1500" dirty="0"/>
                        <a:t> 시 </a:t>
                      </a:r>
                      <a:r>
                        <a:rPr sz="1500" dirty="0" err="1"/>
                        <a:t>이름은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붉은색으로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변경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되며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하단에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컨텐츠</a:t>
                      </a:r>
                      <a:r>
                        <a:rPr sz="1500" dirty="0"/>
                        <a:t> </a:t>
                      </a:r>
                      <a:r>
                        <a:rPr sz="1500" dirty="0" err="1"/>
                        <a:t>출력</a:t>
                      </a:r>
                      <a:endParaRPr sz="15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하단 제품은 대표이미지와 대여기간,     금액 등 기본적인 정보 노출 </a:t>
                      </a:r>
                    </a:p>
                    <a:p>
                      <a:pPr algn="l">
                        <a:defRPr sz="1500"/>
                      </a:pPr>
                      <a:r>
                        <a:t>이미지나 텍스트 클릭 시 상세 페이지로 전환.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14" name="표 57"/>
          <p:cNvGraphicFramePr/>
          <p:nvPr>
            <p:extLst>
              <p:ext uri="{D42A27DB-BD31-4B8C-83A1-F6EECF244321}">
                <p14:modId xmlns:p14="http://schemas.microsoft.com/office/powerpoint/2010/main" val="3175049829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>
                          <a:solidFill>
                            <a:schemeClr val="tx1"/>
                          </a:solidFill>
                        </a:rPr>
                        <a:t>화면코드</a:t>
                      </a:r>
                      <a:endParaRPr sz="15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>
                          <a:solidFill>
                            <a:schemeClr val="tx1"/>
                          </a:solidFill>
                        </a:rPr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카테고리별</a:t>
                      </a:r>
                      <a:r>
                        <a:rPr sz="13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300" dirty="0" err="1">
                          <a:solidFill>
                            <a:schemeClr val="tx1"/>
                          </a:solidFill>
                        </a:rPr>
                        <a:t>컨텐츠</a:t>
                      </a:r>
                      <a:endParaRPr sz="13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463540" y="2282456"/>
            <a:ext cx="7355230" cy="4251230"/>
            <a:chOff x="463540" y="2282456"/>
            <a:chExt cx="7355230" cy="4251230"/>
          </a:xfrm>
        </p:grpSpPr>
        <p:pic>
          <p:nvPicPr>
            <p:cNvPr id="130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38" y="2370432"/>
              <a:ext cx="1548509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1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2342" y="2370432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2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36540" y="2321741"/>
              <a:ext cx="206853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3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38394" y="2282456"/>
              <a:ext cx="1548509" cy="127000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4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63540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0144" y="4506731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6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04343" y="4458041"/>
              <a:ext cx="2068532" cy="127000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193042" y="4439244"/>
              <a:ext cx="1548511" cy="127000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8" name="2020 맥북프로"/>
            <p:cNvSpPr txBox="1"/>
            <p:nvPr/>
          </p:nvSpPr>
          <p:spPr>
            <a:xfrm>
              <a:off x="551151" y="3677575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 dirty="0"/>
                <a:t>2020 </a:t>
              </a:r>
              <a:r>
                <a:rPr sz="1200" dirty="0" err="1"/>
                <a:t>맥북프로</a:t>
              </a:r>
              <a:endParaRPr sz="1200" dirty="0"/>
            </a:p>
          </p:txBody>
        </p:sp>
        <p:sp>
          <p:nvSpPr>
            <p:cNvPr id="139" name="대여기간 6/12까지…"/>
            <p:cNvSpPr txBox="1"/>
            <p:nvPr/>
          </p:nvSpPr>
          <p:spPr>
            <a:xfrm>
              <a:off x="565422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0" name="2019 아이맥"/>
            <p:cNvSpPr txBox="1"/>
            <p:nvPr/>
          </p:nvSpPr>
          <p:spPr>
            <a:xfrm>
              <a:off x="2411284" y="3677575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2019 아이맥</a:t>
              </a:r>
            </a:p>
          </p:txBody>
        </p:sp>
        <p:sp>
          <p:nvSpPr>
            <p:cNvPr id="141" name="대여기간 6/12까지…"/>
            <p:cNvSpPr txBox="1"/>
            <p:nvPr/>
          </p:nvSpPr>
          <p:spPr>
            <a:xfrm>
              <a:off x="2424393" y="4018260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 err="1"/>
                <a:t>대여기간</a:t>
              </a:r>
              <a:r>
                <a:rPr sz="1200" dirty="0"/>
                <a:t>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 dirty="0"/>
                <a:t>300,000원</a:t>
              </a:r>
            </a:p>
          </p:txBody>
        </p:sp>
        <p:sp>
          <p:nvSpPr>
            <p:cNvPr id="142" name="2020 아이패드"/>
            <p:cNvSpPr txBox="1"/>
            <p:nvPr/>
          </p:nvSpPr>
          <p:spPr>
            <a:xfrm>
              <a:off x="4367898" y="3677575"/>
              <a:ext cx="1493098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아이패드</a:t>
              </a:r>
            </a:p>
          </p:txBody>
        </p:sp>
        <p:sp>
          <p:nvSpPr>
            <p:cNvPr id="143" name="대여기간 6/12까지…"/>
            <p:cNvSpPr txBox="1"/>
            <p:nvPr/>
          </p:nvSpPr>
          <p:spPr>
            <a:xfrm>
              <a:off x="4382169" y="4033718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4" name="2018 맥미니"/>
            <p:cNvSpPr txBox="1"/>
            <p:nvPr/>
          </p:nvSpPr>
          <p:spPr>
            <a:xfrm>
              <a:off x="6325673" y="3606663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2018 맥미니</a:t>
              </a:r>
            </a:p>
          </p:txBody>
        </p:sp>
        <p:sp>
          <p:nvSpPr>
            <p:cNvPr id="145" name="대여기간 6/12까지…"/>
            <p:cNvSpPr txBox="1"/>
            <p:nvPr/>
          </p:nvSpPr>
          <p:spPr>
            <a:xfrm>
              <a:off x="6339945" y="3962806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6" name="2020 맥북프로"/>
            <p:cNvSpPr txBox="1"/>
            <p:nvPr/>
          </p:nvSpPr>
          <p:spPr>
            <a:xfrm>
              <a:off x="513840" y="5715880"/>
              <a:ext cx="1493096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7" name="대여기간 6/12까지…"/>
            <p:cNvSpPr txBox="1"/>
            <p:nvPr/>
          </p:nvSpPr>
          <p:spPr>
            <a:xfrm>
              <a:off x="528111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48" name="2020 맥북프로"/>
            <p:cNvSpPr txBox="1"/>
            <p:nvPr/>
          </p:nvSpPr>
          <p:spPr>
            <a:xfrm>
              <a:off x="2372809" y="5700424"/>
              <a:ext cx="1493099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49" name="대여기간 6/12까지…"/>
            <p:cNvSpPr txBox="1"/>
            <p:nvPr/>
          </p:nvSpPr>
          <p:spPr>
            <a:xfrm>
              <a:off x="2387082" y="6056567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0" name="2020 맥북프로"/>
            <p:cNvSpPr txBox="1"/>
            <p:nvPr/>
          </p:nvSpPr>
          <p:spPr>
            <a:xfrm>
              <a:off x="4330586" y="571588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1" name="대여기간 6/12까지…"/>
            <p:cNvSpPr txBox="1"/>
            <p:nvPr/>
          </p:nvSpPr>
          <p:spPr>
            <a:xfrm>
              <a:off x="4344857" y="6072025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  <p:sp>
          <p:nvSpPr>
            <p:cNvPr id="152" name="2020 맥북프로"/>
            <p:cNvSpPr txBox="1"/>
            <p:nvPr/>
          </p:nvSpPr>
          <p:spPr>
            <a:xfrm>
              <a:off x="6288363" y="5644970"/>
              <a:ext cx="1493097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200"/>
                <a:t>2020 맥북프로</a:t>
              </a:r>
            </a:p>
          </p:txBody>
        </p:sp>
        <p:sp>
          <p:nvSpPr>
            <p:cNvPr id="153" name="대여기간 6/12까지…"/>
            <p:cNvSpPr txBox="1"/>
            <p:nvPr/>
          </p:nvSpPr>
          <p:spPr>
            <a:xfrm>
              <a:off x="6302634" y="6001113"/>
              <a:ext cx="138595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대여기간 6/12까지</a:t>
              </a:r>
            </a:p>
            <a:p>
              <a:pPr algn="ctr">
                <a:defRPr sz="13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sz="1200"/>
                <a:t>300,000원</a:t>
              </a:r>
            </a:p>
          </p:txBody>
        </p:sp>
      </p:grpSp>
      <p:grpSp>
        <p:nvGrpSpPr>
          <p:cNvPr id="159" name="Google Shape;173;g7c553259d1_0_81"/>
          <p:cNvGrpSpPr/>
          <p:nvPr/>
        </p:nvGrpSpPr>
        <p:grpSpPr>
          <a:xfrm>
            <a:off x="430061" y="2658663"/>
            <a:ext cx="302704" cy="370799"/>
            <a:chOff x="0" y="-1"/>
            <a:chExt cx="302702" cy="370798"/>
          </a:xfrm>
        </p:grpSpPr>
        <p:sp>
          <p:nvSpPr>
            <p:cNvPr id="157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0" y="1427295"/>
            <a:ext cx="7215612" cy="699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6" name="Google Shape;173;g7c553259d1_0_81"/>
          <p:cNvGrpSpPr/>
          <p:nvPr/>
        </p:nvGrpSpPr>
        <p:grpSpPr>
          <a:xfrm>
            <a:off x="278709" y="1287817"/>
            <a:ext cx="302704" cy="370799"/>
            <a:chOff x="0" y="-1"/>
            <a:chExt cx="302702" cy="370798"/>
          </a:xfrm>
        </p:grpSpPr>
        <p:sp>
          <p:nvSpPr>
            <p:cNvPr id="1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55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3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6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7" name="표 13"/>
          <p:cNvGraphicFramePr/>
          <p:nvPr>
            <p:extLst>
              <p:ext uri="{D42A27DB-BD31-4B8C-83A1-F6EECF244321}">
                <p14:modId xmlns:p14="http://schemas.microsoft.com/office/powerpoint/2010/main" val="1656581226"/>
              </p:ext>
            </p:extLst>
          </p:nvPr>
        </p:nvGraphicFramePr>
        <p:xfrm>
          <a:off x="8509686" y="1289960"/>
          <a:ext cx="3491813" cy="5465684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상품의 대표이미지
순차적으로 이미지 변경 
누르면 팝업창으로 확대 이미지 노출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dirty="0" err="1"/>
                        <a:t>렌탈하기</a:t>
                      </a:r>
                      <a:r>
                        <a:rPr dirty="0"/>
                        <a:t> - </a:t>
                      </a:r>
                      <a:r>
                        <a:rPr dirty="0" err="1"/>
                        <a:t>제품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렌탈결제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페이지</a:t>
                      </a:r>
                      <a:r>
                        <a:rPr dirty="0"/>
                        <a:t> </a:t>
                      </a:r>
                      <a:r>
                        <a:rPr dirty="0" err="1" smtClean="0"/>
                        <a:t>이동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클릭 시 팝업으로 </a:t>
                      </a:r>
                      <a:r>
                        <a:rPr lang="ko-KR" altLang="en-US" dirty="0" err="1" smtClean="0"/>
                        <a:t>찜하기</a:t>
                      </a:r>
                      <a:r>
                        <a:rPr lang="ko-KR" altLang="en-US" dirty="0" smtClean="0"/>
                        <a:t> 되었다는 알림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마이페이지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err="1" smtClean="0"/>
                        <a:t>wishlist</a:t>
                      </a:r>
                      <a:r>
                        <a:rPr lang="ko-KR" altLang="en-US" dirty="0" smtClean="0"/>
                        <a:t>에 추가</a:t>
                      </a:r>
                      <a:r>
                        <a:rPr lang="en-US" altLang="ko-KR" dirty="0" smtClean="0"/>
                        <a:t>.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 smtClean="0"/>
                        <a:t>신고하기 </a:t>
                      </a:r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부적합 상품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욕설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비속어 등 있을 시 신고할 수 있는 버튼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8" name="직사각형 39"/>
          <p:cNvSpPr/>
          <p:nvPr/>
        </p:nvSpPr>
        <p:spPr>
          <a:xfrm>
            <a:off x="55471" y="1366963"/>
            <a:ext cx="8032099" cy="534999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269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179" y="1976198"/>
            <a:ext cx="4179109" cy="2203165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grpSp>
        <p:nvGrpSpPr>
          <p:cNvPr id="273" name="대여가능 기간 - 2020/03/20 ~…"/>
          <p:cNvGrpSpPr/>
          <p:nvPr/>
        </p:nvGrpSpPr>
        <p:grpSpPr>
          <a:xfrm>
            <a:off x="4653736" y="1972391"/>
            <a:ext cx="3198749" cy="2203168"/>
            <a:chOff x="-1" y="-2"/>
            <a:chExt cx="3198748" cy="2203167"/>
          </a:xfrm>
        </p:grpSpPr>
        <p:sp>
          <p:nvSpPr>
            <p:cNvPr id="271" name="직사각형"/>
            <p:cNvSpPr/>
            <p:nvPr/>
          </p:nvSpPr>
          <p:spPr>
            <a:xfrm>
              <a:off x="-1" y="-2"/>
              <a:ext cx="3198748" cy="220316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2" name="대여가능 기간 - 2020/03/20 ~…"/>
            <p:cNvSpPr txBox="1"/>
            <p:nvPr/>
          </p:nvSpPr>
          <p:spPr>
            <a:xfrm>
              <a:off x="-1" y="228941"/>
              <a:ext cx="3198748" cy="1257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대여가능</a:t>
              </a:r>
              <a:r>
                <a:rPr dirty="0"/>
                <a:t> </a:t>
              </a:r>
              <a:r>
                <a:rPr dirty="0" err="1"/>
                <a:t>기간</a:t>
              </a:r>
              <a:r>
                <a:rPr dirty="0"/>
                <a:t> - 2020/03/20 ~</a:t>
              </a:r>
            </a:p>
            <a:p>
              <a:pPr lvl="3" indent="1371600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/>
                <a:t>2020/04/20 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최소</a:t>
              </a:r>
              <a:r>
                <a:rPr dirty="0"/>
                <a:t> </a:t>
              </a:r>
              <a:r>
                <a:rPr dirty="0" err="1"/>
                <a:t>대여기간</a:t>
              </a:r>
              <a:r>
                <a:rPr dirty="0"/>
                <a:t> - 7일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r>
                <a:rPr dirty="0" err="1"/>
                <a:t>대여금액</a:t>
              </a:r>
              <a:r>
                <a:rPr dirty="0"/>
                <a:t> - 50,000원 / 7일</a:t>
              </a:r>
            </a:p>
          </p:txBody>
        </p:sp>
      </p:grpSp>
      <p:grpSp>
        <p:nvGrpSpPr>
          <p:cNvPr id="276" name="상품 타이틀"/>
          <p:cNvGrpSpPr/>
          <p:nvPr/>
        </p:nvGrpSpPr>
        <p:grpSpPr>
          <a:xfrm>
            <a:off x="296908" y="1366963"/>
            <a:ext cx="7549225" cy="473252"/>
            <a:chOff x="0" y="0"/>
            <a:chExt cx="7549224" cy="473251"/>
          </a:xfrm>
        </p:grpSpPr>
        <p:sp>
          <p:nvSpPr>
            <p:cNvPr id="274" name="직사각형"/>
            <p:cNvSpPr/>
            <p:nvPr/>
          </p:nvSpPr>
          <p:spPr>
            <a:xfrm>
              <a:off x="-1" y="-1"/>
              <a:ext cx="7549225" cy="4732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5" name="상품 타이틀"/>
            <p:cNvSpPr txBox="1"/>
            <p:nvPr/>
          </p:nvSpPr>
          <p:spPr>
            <a:xfrm>
              <a:off x="-1" y="43202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상품 타이틀</a:t>
              </a:r>
            </a:p>
          </p:txBody>
        </p:sp>
      </p:grpSp>
      <p:grpSp>
        <p:nvGrpSpPr>
          <p:cNvPr id="279" name="렌탈하기"/>
          <p:cNvGrpSpPr/>
          <p:nvPr/>
        </p:nvGrpSpPr>
        <p:grpSpPr>
          <a:xfrm>
            <a:off x="4769464" y="3655077"/>
            <a:ext cx="1270004" cy="473254"/>
            <a:chOff x="0" y="-1"/>
            <a:chExt cx="1270003" cy="473252"/>
          </a:xfrm>
        </p:grpSpPr>
        <p:sp>
          <p:nvSpPr>
            <p:cNvPr id="277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78" name="렌탈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렌탈하기</a:t>
              </a:r>
            </a:p>
          </p:txBody>
        </p:sp>
      </p:grpSp>
      <p:grpSp>
        <p:nvGrpSpPr>
          <p:cNvPr id="282" name="찜하기"/>
          <p:cNvGrpSpPr/>
          <p:nvPr/>
        </p:nvGrpSpPr>
        <p:grpSpPr>
          <a:xfrm>
            <a:off x="6122214" y="3655077"/>
            <a:ext cx="1270004" cy="473254"/>
            <a:chOff x="0" y="-1"/>
            <a:chExt cx="1270003" cy="473252"/>
          </a:xfrm>
        </p:grpSpPr>
        <p:sp>
          <p:nvSpPr>
            <p:cNvPr id="280" name="직사각형"/>
            <p:cNvSpPr/>
            <p:nvPr/>
          </p:nvSpPr>
          <p:spPr>
            <a:xfrm>
              <a:off x="-1" y="-2"/>
              <a:ext cx="1270004" cy="47325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1" name="찜하기"/>
            <p:cNvSpPr txBox="1"/>
            <p:nvPr/>
          </p:nvSpPr>
          <p:spPr>
            <a:xfrm>
              <a:off x="-1" y="57555"/>
              <a:ext cx="127000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찜하기</a:t>
              </a:r>
            </a:p>
          </p:txBody>
        </p:sp>
      </p:grpSp>
      <p:sp>
        <p:nvSpPr>
          <p:cNvPr id="283" name="전화"/>
          <p:cNvSpPr/>
          <p:nvPr/>
        </p:nvSpPr>
        <p:spPr>
          <a:xfrm>
            <a:off x="7436865" y="3706483"/>
            <a:ext cx="370401" cy="370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9" h="21373" extrusionOk="0">
                <a:moveTo>
                  <a:pt x="4457" y="0"/>
                </a:moveTo>
                <a:cubicBezTo>
                  <a:pt x="4320" y="3"/>
                  <a:pt x="4183" y="47"/>
                  <a:pt x="4066" y="134"/>
                </a:cubicBezTo>
                <a:lnTo>
                  <a:pt x="2616" y="1212"/>
                </a:lnTo>
                <a:lnTo>
                  <a:pt x="6379" y="6378"/>
                </a:lnTo>
                <a:lnTo>
                  <a:pt x="7830" y="5299"/>
                </a:lnTo>
                <a:cubicBezTo>
                  <a:pt x="8141" y="5067"/>
                  <a:pt x="8207" y="4624"/>
                  <a:pt x="7976" y="4311"/>
                </a:cubicBezTo>
                <a:lnTo>
                  <a:pt x="5073" y="311"/>
                </a:lnTo>
                <a:cubicBezTo>
                  <a:pt x="4921" y="104"/>
                  <a:pt x="4687" y="-4"/>
                  <a:pt x="4457" y="0"/>
                </a:cubicBezTo>
                <a:close/>
                <a:moveTo>
                  <a:pt x="2210" y="1514"/>
                </a:moveTo>
                <a:cubicBezTo>
                  <a:pt x="2210" y="1514"/>
                  <a:pt x="-222" y="3454"/>
                  <a:pt x="17" y="7120"/>
                </a:cubicBezTo>
                <a:cubicBezTo>
                  <a:pt x="17" y="7120"/>
                  <a:pt x="1474" y="11065"/>
                  <a:pt x="5868" y="15478"/>
                </a:cubicBezTo>
                <a:cubicBezTo>
                  <a:pt x="10262" y="19891"/>
                  <a:pt x="14190" y="21356"/>
                  <a:pt x="14190" y="21356"/>
                </a:cubicBezTo>
                <a:cubicBezTo>
                  <a:pt x="17839" y="21596"/>
                  <a:pt x="19773" y="19154"/>
                  <a:pt x="19773" y="19154"/>
                </a:cubicBezTo>
                <a:lnTo>
                  <a:pt x="14629" y="15374"/>
                </a:lnTo>
                <a:cubicBezTo>
                  <a:pt x="13736" y="16397"/>
                  <a:pt x="12394" y="16575"/>
                  <a:pt x="11403" y="15580"/>
                </a:cubicBezTo>
                <a:lnTo>
                  <a:pt x="5768" y="9920"/>
                </a:lnTo>
                <a:cubicBezTo>
                  <a:pt x="4777" y="8925"/>
                  <a:pt x="4955" y="7577"/>
                  <a:pt x="5973" y="6680"/>
                </a:cubicBezTo>
                <a:lnTo>
                  <a:pt x="2210" y="1514"/>
                </a:lnTo>
                <a:close/>
                <a:moveTo>
                  <a:pt x="16464" y="13230"/>
                </a:moveTo>
                <a:cubicBezTo>
                  <a:pt x="16286" y="13257"/>
                  <a:pt x="16118" y="13351"/>
                  <a:pt x="16003" y="13508"/>
                </a:cubicBezTo>
                <a:lnTo>
                  <a:pt x="14930" y="14965"/>
                </a:lnTo>
                <a:lnTo>
                  <a:pt x="20072" y="18746"/>
                </a:lnTo>
                <a:lnTo>
                  <a:pt x="21147" y="17289"/>
                </a:lnTo>
                <a:cubicBezTo>
                  <a:pt x="21378" y="16976"/>
                  <a:pt x="21298" y="16523"/>
                  <a:pt x="20969" y="16278"/>
                </a:cubicBezTo>
                <a:lnTo>
                  <a:pt x="16986" y="13361"/>
                </a:lnTo>
                <a:cubicBezTo>
                  <a:pt x="16830" y="13245"/>
                  <a:pt x="16642" y="13204"/>
                  <a:pt x="16464" y="13230"/>
                </a:cubicBezTo>
                <a:close/>
              </a:path>
            </a:pathLst>
          </a:custGeom>
          <a:solidFill>
            <a:srgbClr val="FF000A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286" name="제품 상세 설명"/>
          <p:cNvGrpSpPr/>
          <p:nvPr/>
        </p:nvGrpSpPr>
        <p:grpSpPr>
          <a:xfrm>
            <a:off x="296908" y="4316561"/>
            <a:ext cx="7549225" cy="762005"/>
            <a:chOff x="0" y="-1"/>
            <a:chExt cx="7549224" cy="762004"/>
          </a:xfrm>
        </p:grpSpPr>
        <p:sp>
          <p:nvSpPr>
            <p:cNvPr id="284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5" name="제품 상세 설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상세 설명</a:t>
              </a:r>
            </a:p>
          </p:txBody>
        </p:sp>
      </p:grpSp>
      <p:grpSp>
        <p:nvGrpSpPr>
          <p:cNvPr id="289" name="제품 이미지 &amp; 영상(선택사항)"/>
          <p:cNvGrpSpPr/>
          <p:nvPr/>
        </p:nvGrpSpPr>
        <p:grpSpPr>
          <a:xfrm>
            <a:off x="296908" y="5126403"/>
            <a:ext cx="7549225" cy="762005"/>
            <a:chOff x="0" y="-1"/>
            <a:chExt cx="7549224" cy="762004"/>
          </a:xfrm>
        </p:grpSpPr>
        <p:sp>
          <p:nvSpPr>
            <p:cNvPr id="287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88" name="제품 이미지 &amp; 영상(선택사항)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제품 이미지 &amp; 영상(선택사항)</a:t>
              </a:r>
            </a:p>
          </p:txBody>
        </p:sp>
      </p:grpSp>
      <p:grpSp>
        <p:nvGrpSpPr>
          <p:cNvPr id="292" name="Google Shape;173;g7c553259d1_0_81"/>
          <p:cNvGrpSpPr/>
          <p:nvPr/>
        </p:nvGrpSpPr>
        <p:grpSpPr>
          <a:xfrm>
            <a:off x="208091" y="1815350"/>
            <a:ext cx="302704" cy="370799"/>
            <a:chOff x="0" y="-1"/>
            <a:chExt cx="302702" cy="370798"/>
          </a:xfrm>
        </p:grpSpPr>
        <p:sp>
          <p:nvSpPr>
            <p:cNvPr id="290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1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5" name="주의사항 및 보증금 정책"/>
          <p:cNvGrpSpPr/>
          <p:nvPr/>
        </p:nvGrpSpPr>
        <p:grpSpPr>
          <a:xfrm>
            <a:off x="296908" y="5926138"/>
            <a:ext cx="7549225" cy="762005"/>
            <a:chOff x="0" y="-1"/>
            <a:chExt cx="7549224" cy="762004"/>
          </a:xfrm>
        </p:grpSpPr>
        <p:sp>
          <p:nvSpPr>
            <p:cNvPr id="293" name="직사각형"/>
            <p:cNvSpPr/>
            <p:nvPr/>
          </p:nvSpPr>
          <p:spPr>
            <a:xfrm>
              <a:off x="-1" y="-2"/>
              <a:ext cx="7549225" cy="76200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294" name="주의사항 및 보증금 정책"/>
            <p:cNvSpPr txBox="1"/>
            <p:nvPr/>
          </p:nvSpPr>
          <p:spPr>
            <a:xfrm>
              <a:off x="-1" y="187578"/>
              <a:ext cx="7549225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주의사항 및 보증금 정책</a:t>
              </a:r>
            </a:p>
          </p:txBody>
        </p:sp>
      </p:grpSp>
      <p:grpSp>
        <p:nvGrpSpPr>
          <p:cNvPr id="298" name="Google Shape;173;g7c553259d1_0_81"/>
          <p:cNvGrpSpPr/>
          <p:nvPr/>
        </p:nvGrpSpPr>
        <p:grpSpPr>
          <a:xfrm>
            <a:off x="4596948" y="3540308"/>
            <a:ext cx="302704" cy="370799"/>
            <a:chOff x="0" y="-1"/>
            <a:chExt cx="302702" cy="370798"/>
          </a:xfrm>
        </p:grpSpPr>
        <p:sp>
          <p:nvSpPr>
            <p:cNvPr id="296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97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37" name="Google Shape;173;g7c553259d1_0_81"/>
          <p:cNvGrpSpPr/>
          <p:nvPr/>
        </p:nvGrpSpPr>
        <p:grpSpPr>
          <a:xfrm>
            <a:off x="6065137" y="3540307"/>
            <a:ext cx="302704" cy="370799"/>
            <a:chOff x="0" y="-1"/>
            <a:chExt cx="302702" cy="370798"/>
          </a:xfrm>
        </p:grpSpPr>
        <p:sp>
          <p:nvSpPr>
            <p:cNvPr id="3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9" name="2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3</a:t>
              </a:r>
              <a:endParaRPr dirty="0"/>
            </a:p>
          </p:txBody>
        </p:sp>
      </p:grpSp>
      <p:grpSp>
        <p:nvGrpSpPr>
          <p:cNvPr id="40" name="Google Shape;173;g7c553259d1_0_81"/>
          <p:cNvGrpSpPr/>
          <p:nvPr/>
        </p:nvGrpSpPr>
        <p:grpSpPr>
          <a:xfrm>
            <a:off x="7505972" y="3317289"/>
            <a:ext cx="302705" cy="369289"/>
            <a:chOff x="0" y="753"/>
            <a:chExt cx="302703" cy="369288"/>
          </a:xfrm>
        </p:grpSpPr>
        <p:sp>
          <p:nvSpPr>
            <p:cNvPr id="41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" name="2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4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14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사용자가 문의하고 싶은 내용을 작성하여 등록하면 대여해주는 사용자에게 문의글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대여해주는 사용자가 답글 입력시 문의글을 입력한 사용자에게 답글이 달렸다는 알람이 생김.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04" name="표 57"/>
          <p:cNvGraphicFramePr/>
          <p:nvPr/>
        </p:nvGraphicFramePr>
        <p:xfrm>
          <a:off x="131601" y="115758"/>
          <a:ext cx="3313726" cy="11887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r>
                        <a:t>상품 상세페이지 </a:t>
                      </a:r>
                    </a:p>
                    <a:p>
                      <a:pPr algn="ctr">
                        <a:defRPr sz="1500"/>
                      </a:pPr>
                      <a:r>
                        <a:t>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직사각형"/>
          <p:cNvSpPr/>
          <p:nvPr/>
        </p:nvSpPr>
        <p:spPr>
          <a:xfrm>
            <a:off x="373039" y="1431794"/>
            <a:ext cx="7549220" cy="23520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08" name="상품 문의"/>
          <p:cNvGrpSpPr/>
          <p:nvPr/>
        </p:nvGrpSpPr>
        <p:grpSpPr>
          <a:xfrm>
            <a:off x="451235" y="1523748"/>
            <a:ext cx="1270009" cy="346086"/>
            <a:chOff x="-2" y="-1"/>
            <a:chExt cx="1270007" cy="346084"/>
          </a:xfrm>
        </p:grpSpPr>
        <p:sp>
          <p:nvSpPr>
            <p:cNvPr id="306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07" name="상품 문의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문의</a:t>
              </a:r>
            </a:p>
          </p:txBody>
        </p:sp>
      </p:grpSp>
      <p:sp>
        <p:nvSpPr>
          <p:cNvPr id="309" name="직사각형"/>
          <p:cNvSpPr/>
          <p:nvPr/>
        </p:nvSpPr>
        <p:spPr>
          <a:xfrm>
            <a:off x="373039" y="3983685"/>
            <a:ext cx="7549220" cy="251795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312" name="상품 후기"/>
          <p:cNvGrpSpPr/>
          <p:nvPr/>
        </p:nvGrpSpPr>
        <p:grpSpPr>
          <a:xfrm>
            <a:off x="451235" y="4075639"/>
            <a:ext cx="1270009" cy="346086"/>
            <a:chOff x="-2" y="-1"/>
            <a:chExt cx="1270007" cy="346084"/>
          </a:xfrm>
        </p:grpSpPr>
        <p:sp>
          <p:nvSpPr>
            <p:cNvPr id="310" name="직사각형"/>
            <p:cNvSpPr/>
            <p:nvPr/>
          </p:nvSpPr>
          <p:spPr>
            <a:xfrm>
              <a:off x="-2" y="-1"/>
              <a:ext cx="1270007" cy="34608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40608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1" name="상품 후기"/>
            <p:cNvSpPr txBox="1"/>
            <p:nvPr/>
          </p:nvSpPr>
          <p:spPr>
            <a:xfrm>
              <a:off x="-2" y="3765"/>
              <a:ext cx="1270007" cy="338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상품 후기</a:t>
              </a:r>
            </a:p>
          </p:txBody>
        </p:sp>
      </p:grpSp>
      <p:grpSp>
        <p:nvGrpSpPr>
          <p:cNvPr id="315" name="애플 정품 맞나요 ~?"/>
          <p:cNvGrpSpPr/>
          <p:nvPr/>
        </p:nvGrpSpPr>
        <p:grpSpPr>
          <a:xfrm>
            <a:off x="451236" y="1974867"/>
            <a:ext cx="6162211" cy="626628"/>
            <a:chOff x="-1" y="-1"/>
            <a:chExt cx="6162209" cy="626627"/>
          </a:xfrm>
        </p:grpSpPr>
        <p:sp>
          <p:nvSpPr>
            <p:cNvPr id="313" name="직사각형"/>
            <p:cNvSpPr/>
            <p:nvPr/>
          </p:nvSpPr>
          <p:spPr>
            <a:xfrm>
              <a:off x="-1" y="-1"/>
              <a:ext cx="6162209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4" name="애플 정품 맞나요 ~?"/>
            <p:cNvSpPr txBox="1"/>
            <p:nvPr/>
          </p:nvSpPr>
          <p:spPr>
            <a:xfrm>
              <a:off x="-1" y="144036"/>
              <a:ext cx="6162209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애플 정품 맞나요 ~?</a:t>
              </a:r>
            </a:p>
          </p:txBody>
        </p:sp>
      </p:grpSp>
      <p:grpSp>
        <p:nvGrpSpPr>
          <p:cNvPr id="318" name="등록"/>
          <p:cNvGrpSpPr/>
          <p:nvPr/>
        </p:nvGrpSpPr>
        <p:grpSpPr>
          <a:xfrm>
            <a:off x="6731246" y="1962996"/>
            <a:ext cx="1045512" cy="626628"/>
            <a:chOff x="-1" y="-1"/>
            <a:chExt cx="1045511" cy="626627"/>
          </a:xfrm>
        </p:grpSpPr>
        <p:sp>
          <p:nvSpPr>
            <p:cNvPr id="316" name="직사각형"/>
            <p:cNvSpPr/>
            <p:nvPr/>
          </p:nvSpPr>
          <p:spPr>
            <a:xfrm>
              <a:off x="-1" y="-1"/>
              <a:ext cx="1045511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17" name="등록"/>
            <p:cNvSpPr txBox="1"/>
            <p:nvPr/>
          </p:nvSpPr>
          <p:spPr>
            <a:xfrm>
              <a:off x="-1" y="144036"/>
              <a:ext cx="1045511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grpSp>
        <p:nvGrpSpPr>
          <p:cNvPr id="321" name="배송도 빨리왔고 버벅임 없이 잘 돌아가서 좋았어요 ~~~!!!!!"/>
          <p:cNvGrpSpPr/>
          <p:nvPr/>
        </p:nvGrpSpPr>
        <p:grpSpPr>
          <a:xfrm>
            <a:off x="484886" y="4516214"/>
            <a:ext cx="6162213" cy="626628"/>
            <a:chOff x="-2" y="-1"/>
            <a:chExt cx="6162212" cy="626627"/>
          </a:xfrm>
        </p:grpSpPr>
        <p:sp>
          <p:nvSpPr>
            <p:cNvPr id="319" name="직사각형"/>
            <p:cNvSpPr/>
            <p:nvPr/>
          </p:nvSpPr>
          <p:spPr>
            <a:xfrm>
              <a:off x="-2" y="-1"/>
              <a:ext cx="6162212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0" name="배송도 빨리왔고 버벅임 없이 잘 돌아가서 좋았어요 ~~~!!!!!"/>
            <p:cNvSpPr txBox="1"/>
            <p:nvPr/>
          </p:nvSpPr>
          <p:spPr>
            <a:xfrm>
              <a:off x="-2" y="144036"/>
              <a:ext cx="6162212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배송도 빨리왔고 버벅임 없이 잘 돌아가서 좋았어요 ~~~!!!!!</a:t>
              </a:r>
            </a:p>
          </p:txBody>
        </p:sp>
      </p:grpSp>
      <p:grpSp>
        <p:nvGrpSpPr>
          <p:cNvPr id="324" name="등록"/>
          <p:cNvGrpSpPr/>
          <p:nvPr/>
        </p:nvGrpSpPr>
        <p:grpSpPr>
          <a:xfrm>
            <a:off x="6764895" y="4504343"/>
            <a:ext cx="1045515" cy="626628"/>
            <a:chOff x="-2" y="-1"/>
            <a:chExt cx="1045514" cy="626627"/>
          </a:xfrm>
        </p:grpSpPr>
        <p:sp>
          <p:nvSpPr>
            <p:cNvPr id="322" name="직사각형"/>
            <p:cNvSpPr/>
            <p:nvPr/>
          </p:nvSpPr>
          <p:spPr>
            <a:xfrm>
              <a:off x="-2" y="-1"/>
              <a:ext cx="1045514" cy="62662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 sz="1600"/>
            </a:p>
          </p:txBody>
        </p:sp>
        <p:sp>
          <p:nvSpPr>
            <p:cNvPr id="323" name="등록"/>
            <p:cNvSpPr txBox="1"/>
            <p:nvPr/>
          </p:nvSpPr>
          <p:spPr>
            <a:xfrm>
              <a:off x="-2" y="144036"/>
              <a:ext cx="1045514" cy="338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sz="1600"/>
                <a:t>등록</a:t>
              </a:r>
            </a:p>
          </p:txBody>
        </p:sp>
      </p:grpSp>
      <p:sp>
        <p:nvSpPr>
          <p:cNvPr id="325" name="문의 1 ) 당일 배송 가능한 상품인가요 ~?"/>
          <p:cNvSpPr txBox="1"/>
          <p:nvPr/>
        </p:nvSpPr>
        <p:spPr>
          <a:xfrm>
            <a:off x="488259" y="2747686"/>
            <a:ext cx="616220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문의 1 ) 당일 배송 가능한 상품인가요 ~?</a:t>
            </a:r>
          </a:p>
        </p:txBody>
      </p:sp>
      <p:sp>
        <p:nvSpPr>
          <p:cNvPr id="326" name="답변 ) 네 당일 배송 가능합니다 ~~"/>
          <p:cNvSpPr txBox="1"/>
          <p:nvPr/>
        </p:nvSpPr>
        <p:spPr>
          <a:xfrm>
            <a:off x="1151438" y="3235574"/>
            <a:ext cx="5492291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네 당일 배송 가능합니다 ~~</a:t>
            </a:r>
          </a:p>
        </p:txBody>
      </p:sp>
      <p:sp>
        <p:nvSpPr>
          <p:cNvPr id="327" name="후기 1 윈도우 부트캠프가 설치되어 있지 않아서 불편했어요 ㅠㅠ"/>
          <p:cNvSpPr txBox="1"/>
          <p:nvPr/>
        </p:nvSpPr>
        <p:spPr>
          <a:xfrm>
            <a:off x="488258" y="5362828"/>
            <a:ext cx="6088169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후기 1 윈도우 부트캠프가 설치되어 있지 않아서 불편했어요 ㅠㅠ</a:t>
            </a:r>
          </a:p>
        </p:txBody>
      </p:sp>
      <p:sp>
        <p:nvSpPr>
          <p:cNvPr id="328" name="답변 ) 감사합니다! 다음에 또 이용해주세요 ~"/>
          <p:cNvSpPr txBox="1"/>
          <p:nvPr/>
        </p:nvSpPr>
        <p:spPr>
          <a:xfrm>
            <a:off x="1084134" y="5850716"/>
            <a:ext cx="5492293" cy="338550"/>
          </a:xfrm>
          <a:prstGeom prst="rect">
            <a:avLst/>
          </a:prstGeom>
          <a:ln w="12700">
            <a:solidFill>
              <a:srgbClr val="5573BB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답변 ) 감사합니다! 다음에 또 이용해주세요 ~</a:t>
            </a:r>
          </a:p>
        </p:txBody>
      </p:sp>
      <p:grpSp>
        <p:nvGrpSpPr>
          <p:cNvPr id="331" name="Google Shape;173;g7c553259d1_0_81"/>
          <p:cNvGrpSpPr/>
          <p:nvPr/>
        </p:nvGrpSpPr>
        <p:grpSpPr>
          <a:xfrm>
            <a:off x="493006" y="1990031"/>
            <a:ext cx="302703" cy="370799"/>
            <a:chOff x="0" y="-1"/>
            <a:chExt cx="302702" cy="370798"/>
          </a:xfrm>
        </p:grpSpPr>
        <p:sp>
          <p:nvSpPr>
            <p:cNvPr id="32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334" name="Google Shape;173;g7c553259d1_0_81"/>
          <p:cNvGrpSpPr/>
          <p:nvPr/>
        </p:nvGrpSpPr>
        <p:grpSpPr>
          <a:xfrm>
            <a:off x="493006" y="3232460"/>
            <a:ext cx="302703" cy="370799"/>
            <a:chOff x="0" y="-1"/>
            <a:chExt cx="302702" cy="370798"/>
          </a:xfrm>
        </p:grpSpPr>
        <p:sp>
          <p:nvSpPr>
            <p:cNvPr id="33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333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 smtClean="0"/>
                <a:t>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12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618754499"/>
              </p:ext>
            </p:extLst>
          </p:nvPr>
        </p:nvGraphicFramePr>
        <p:xfrm>
          <a:off x="8509686" y="1289960"/>
          <a:ext cx="3491813" cy="5407837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기존배송지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가입시</a:t>
                      </a:r>
                      <a:r>
                        <a:rPr lang="ko-KR" altLang="en-US" dirty="0" smtClean="0"/>
                        <a:t> 입력한 주소로 </a:t>
                      </a:r>
                      <a:r>
                        <a:rPr lang="ko-KR" altLang="en-US" dirty="0" err="1" smtClean="0"/>
                        <a:t>배송지설정</a:t>
                      </a:r>
                      <a:endParaRPr lang="en-US" altLang="ko-KR" dirty="0" smtClean="0"/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신규배송지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선택시</a:t>
                      </a:r>
                      <a:r>
                        <a:rPr lang="ko-KR" altLang="en-US" dirty="0" smtClean="0"/>
                        <a:t> 새로운 </a:t>
                      </a:r>
                      <a:r>
                        <a:rPr lang="ko-KR" altLang="en-US" dirty="0" err="1" smtClean="0"/>
                        <a:t>배송지</a:t>
                      </a:r>
                      <a:r>
                        <a:rPr lang="ko-KR" altLang="en-US" dirty="0" smtClean="0"/>
                        <a:t> 입력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37734619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7167" y="1586002"/>
            <a:ext cx="1403287" cy="369328"/>
          </a:xfrm>
          <a:prstGeom prst="rect">
            <a:avLst/>
          </a:prstGeom>
          <a:noFill/>
          <a:ln w="12700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배송지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068" y="2336349"/>
            <a:ext cx="2670771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기존배송지</a:t>
            </a: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ko-KR" altLang="en-US" sz="1500" dirty="0" smtClean="0"/>
              <a:t>●</a:t>
            </a:r>
            <a:r>
              <a:rPr kumimoji="0" lang="ko-KR" altLang="en-US" sz="15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신규배송지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3" y="2766550"/>
            <a:ext cx="6524625" cy="2152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7703" y="5267150"/>
            <a:ext cx="1023041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배송메모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최대 5개 까지 입력 가능"/>
          <p:cNvSpPr txBox="1"/>
          <p:nvPr/>
        </p:nvSpPr>
        <p:spPr>
          <a:xfrm>
            <a:off x="2254122" y="5267150"/>
            <a:ext cx="5298206" cy="33855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sz="1600" dirty="0" smtClean="0"/>
              <a:t>배송 메모를 입력해주세요</a:t>
            </a:r>
            <a:r>
              <a:rPr lang="en-US" altLang="ko-KR" sz="1600" dirty="0" smtClean="0"/>
              <a:t>.</a:t>
            </a:r>
            <a:endParaRPr sz="1600" dirty="0"/>
          </a:p>
        </p:txBody>
      </p:sp>
      <p:grpSp>
        <p:nvGrpSpPr>
          <p:cNvPr id="12" name="Google Shape;173;g7c553259d1_0_81"/>
          <p:cNvGrpSpPr/>
          <p:nvPr/>
        </p:nvGrpSpPr>
        <p:grpSpPr>
          <a:xfrm>
            <a:off x="853716" y="2079780"/>
            <a:ext cx="302703" cy="370799"/>
            <a:chOff x="0" y="-1"/>
            <a:chExt cx="302702" cy="370798"/>
          </a:xfrm>
        </p:grpSpPr>
        <p:sp>
          <p:nvSpPr>
            <p:cNvPr id="13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4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34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289015580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쿠폰사용 버튼 </a:t>
                      </a:r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내 쿠폰 리스트 보여주는 </a:t>
                      </a:r>
                      <a:r>
                        <a:rPr lang="ko-KR" altLang="en-US" dirty="0" err="1" smtClean="0"/>
                        <a:t>팝업창</a:t>
                      </a:r>
                      <a:r>
                        <a:rPr lang="ko-KR" altLang="en-US" dirty="0" smtClean="0"/>
                        <a:t> 오픈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500" dirty="0" smtClean="0"/>
                        <a:t>2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 smtClean="0"/>
                        <a:t>사용포인트에 포인트 </a:t>
                      </a:r>
                      <a:r>
                        <a:rPr lang="ko-KR" altLang="en-US" dirty="0" err="1" smtClean="0"/>
                        <a:t>입력시</a:t>
                      </a:r>
                      <a:r>
                        <a:rPr lang="ko-KR" altLang="en-US" dirty="0" smtClean="0"/>
                        <a:t> 자동적으로 사용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algn="l">
                        <a:defRPr sz="1500"/>
                      </a:pPr>
                      <a:r>
                        <a:rPr lang="ko-KR" altLang="en-US" dirty="0" err="1" smtClean="0"/>
                        <a:t>총금액으로</a:t>
                      </a:r>
                      <a:r>
                        <a:rPr lang="ko-KR" altLang="en-US" dirty="0" smtClean="0"/>
                        <a:t> 표시</a:t>
                      </a: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55430968"/>
              </p:ext>
            </p:extLst>
          </p:nvPr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dirty="0" err="1"/>
                        <a:t>화면코드</a:t>
                      </a:r>
                      <a:endParaRPr sz="15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결제페이지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2-2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0548" y="1589901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 및 포인트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0548" y="2165973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쿠폰할인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0548" y="2825368"/>
            <a:ext cx="1620570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500" dirty="0" smtClean="0"/>
              <a:t>포인트할인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32" y="2148337"/>
            <a:ext cx="4305300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118" y="2805629"/>
            <a:ext cx="2562225" cy="68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0548" y="4052946"/>
            <a:ext cx="1620570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결제정보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0548" y="4678883"/>
            <a:ext cx="2670771" cy="1246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○ 카드결제</a:t>
            </a: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/>
              <a:t>○ </a:t>
            </a:r>
            <a:r>
              <a:rPr lang="ko-KR" altLang="en-US" sz="1500" dirty="0" smtClean="0"/>
              <a:t>핸드폰결제</a:t>
            </a:r>
            <a:endParaRPr lang="en-US" altLang="ko-KR" sz="1500" dirty="0" smtClean="0"/>
          </a:p>
          <a:p>
            <a:endParaRPr kumimoji="0" lang="en-US" altLang="ko-KR" sz="15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r>
              <a:rPr lang="ko-KR" altLang="en-US" sz="1500" dirty="0" smtClean="0"/>
              <a:t>○ 일반결제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91118" y="6179185"/>
            <a:ext cx="2772373" cy="369328"/>
          </a:xfrm>
          <a:prstGeom prst="rect">
            <a:avLst/>
          </a:prstGeom>
          <a:solidFill>
            <a:srgbClr val="FF6600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결제하기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18" name="Google Shape;173;g7c553259d1_0_81"/>
          <p:cNvGrpSpPr/>
          <p:nvPr/>
        </p:nvGrpSpPr>
        <p:grpSpPr>
          <a:xfrm>
            <a:off x="4589202" y="1795174"/>
            <a:ext cx="302703" cy="370799"/>
            <a:chOff x="0" y="-1"/>
            <a:chExt cx="302702" cy="370798"/>
          </a:xfrm>
        </p:grpSpPr>
        <p:sp>
          <p:nvSpPr>
            <p:cNvPr id="19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0" name="1"/>
            <p:cNvSpPr txBox="1"/>
            <p:nvPr/>
          </p:nvSpPr>
          <p:spPr>
            <a:xfrm>
              <a:off x="45724" y="-2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21" name="Google Shape;173;g7c553259d1_0_81"/>
          <p:cNvGrpSpPr/>
          <p:nvPr/>
        </p:nvGrpSpPr>
        <p:grpSpPr>
          <a:xfrm>
            <a:off x="4589203" y="3167433"/>
            <a:ext cx="302704" cy="369289"/>
            <a:chOff x="0" y="753"/>
            <a:chExt cx="302703" cy="369288"/>
          </a:xfrm>
        </p:grpSpPr>
        <p:sp>
          <p:nvSpPr>
            <p:cNvPr id="22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23" name="1"/>
            <p:cNvSpPr txBox="1"/>
            <p:nvPr/>
          </p:nvSpPr>
          <p:spPr>
            <a:xfrm>
              <a:off x="45724" y="753"/>
              <a:ext cx="211253" cy="369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125842" y="3646854"/>
            <a:ext cx="2502924" cy="36932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총 금액 </a:t>
            </a: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: @@@</a:t>
            </a:r>
            <a:r>
              <a:rPr kumimoji="0" lang="ko-KR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원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8906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클릭 시 상품 이미지 등록 가능하며 우측으로 미리보기 된 사진들이 업로드 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상품 타이틀 작성시 최대 40자 까지 </a:t>
                      </a:r>
                    </a:p>
                    <a:p>
                      <a:pPr algn="l">
                        <a:defRPr sz="1500"/>
                      </a:pPr>
                      <a:r>
                        <a:t>작성이 가능하며 작성시 자동적으로 </a:t>
                      </a:r>
                    </a:p>
                    <a:p>
                      <a:pPr algn="l">
                        <a:defRPr sz="1500"/>
                      </a:pPr>
                      <a:r>
                        <a:t>입력가능 숫자가 변함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대분류 클릭시 중분류 노출 클릭시 소분류 노출 하여 하단에 선택한 카테고리들이 나열됨.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0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391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2" name="상품 이미지"/>
          <p:cNvSpPr txBox="1"/>
          <p:nvPr/>
        </p:nvSpPr>
        <p:spPr>
          <a:xfrm>
            <a:off x="324422" y="1446530"/>
            <a:ext cx="1190386" cy="3385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 dirty="0" err="1"/>
              <a:t>상품</a:t>
            </a:r>
            <a:r>
              <a:rPr sz="1600" dirty="0"/>
              <a:t> </a:t>
            </a:r>
            <a:r>
              <a:rPr sz="1600" dirty="0" err="1"/>
              <a:t>이미지</a:t>
            </a:r>
            <a:endParaRPr sz="1600" dirty="0"/>
          </a:p>
        </p:txBody>
      </p:sp>
      <p:grpSp>
        <p:nvGrpSpPr>
          <p:cNvPr id="395" name="+"/>
          <p:cNvGrpSpPr/>
          <p:nvPr/>
        </p:nvGrpSpPr>
        <p:grpSpPr>
          <a:xfrm>
            <a:off x="273944" y="2044700"/>
            <a:ext cx="1270003" cy="1270000"/>
            <a:chOff x="0" y="0"/>
            <a:chExt cx="1270001" cy="1270000"/>
          </a:xfrm>
        </p:grpSpPr>
        <p:sp>
          <p:nvSpPr>
            <p:cNvPr id="393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4" name="+"/>
            <p:cNvSpPr txBox="1"/>
            <p:nvPr/>
          </p:nvSpPr>
          <p:spPr>
            <a:xfrm>
              <a:off x="-1" y="322581"/>
              <a:ext cx="1270003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3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+</a:t>
              </a:r>
            </a:p>
          </p:txBody>
        </p:sp>
      </p:grpSp>
      <p:grpSp>
        <p:nvGrpSpPr>
          <p:cNvPr id="398" name="미리보기1"/>
          <p:cNvGrpSpPr/>
          <p:nvPr/>
        </p:nvGrpSpPr>
        <p:grpSpPr>
          <a:xfrm>
            <a:off x="2128144" y="2044700"/>
            <a:ext cx="1270002" cy="1270000"/>
            <a:chOff x="0" y="0"/>
            <a:chExt cx="1270001" cy="1270000"/>
          </a:xfrm>
        </p:grpSpPr>
        <p:sp>
          <p:nvSpPr>
            <p:cNvPr id="396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397" name="미리보기1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미리보기1</a:t>
              </a:r>
            </a:p>
          </p:txBody>
        </p:sp>
      </p:grpSp>
      <p:grpSp>
        <p:nvGrpSpPr>
          <p:cNvPr id="401" name="미리보기2"/>
          <p:cNvGrpSpPr/>
          <p:nvPr/>
        </p:nvGrpSpPr>
        <p:grpSpPr>
          <a:xfrm>
            <a:off x="3664844" y="2044700"/>
            <a:ext cx="1270002" cy="1270000"/>
            <a:chOff x="0" y="0"/>
            <a:chExt cx="1270001" cy="1270000"/>
          </a:xfrm>
        </p:grpSpPr>
        <p:sp>
          <p:nvSpPr>
            <p:cNvPr id="399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0" name="미리보기2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미리보기2</a:t>
              </a:r>
            </a:p>
          </p:txBody>
        </p:sp>
      </p:grpSp>
      <p:grpSp>
        <p:nvGrpSpPr>
          <p:cNvPr id="404" name="미리보기3"/>
          <p:cNvGrpSpPr/>
          <p:nvPr/>
        </p:nvGrpSpPr>
        <p:grpSpPr>
          <a:xfrm>
            <a:off x="5201544" y="2044700"/>
            <a:ext cx="1270002" cy="1270000"/>
            <a:chOff x="0" y="0"/>
            <a:chExt cx="1270001" cy="1270000"/>
          </a:xfrm>
        </p:grpSpPr>
        <p:sp>
          <p:nvSpPr>
            <p:cNvPr id="402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3" name="미리보기3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미리보기3</a:t>
              </a:r>
            </a:p>
          </p:txBody>
        </p:sp>
      </p:grpSp>
      <p:grpSp>
        <p:nvGrpSpPr>
          <p:cNvPr id="407" name="미리보기4"/>
          <p:cNvGrpSpPr/>
          <p:nvPr/>
        </p:nvGrpSpPr>
        <p:grpSpPr>
          <a:xfrm>
            <a:off x="6738245" y="2044700"/>
            <a:ext cx="1270002" cy="1270000"/>
            <a:chOff x="0" y="0"/>
            <a:chExt cx="1270001" cy="1270000"/>
          </a:xfrm>
        </p:grpSpPr>
        <p:sp>
          <p:nvSpPr>
            <p:cNvPr id="405" name="사각형"/>
            <p:cNvSpPr/>
            <p:nvPr/>
          </p:nvSpPr>
          <p:spPr>
            <a:xfrm>
              <a:off x="-1" y="0"/>
              <a:ext cx="1270003" cy="1270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06" name="미리보기4"/>
            <p:cNvSpPr txBox="1"/>
            <p:nvPr/>
          </p:nvSpPr>
          <p:spPr>
            <a:xfrm>
              <a:off x="-1" y="468312"/>
              <a:ext cx="1270003" cy="333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미리보기4</a:t>
              </a:r>
            </a:p>
          </p:txBody>
        </p:sp>
      </p:grpSp>
      <p:grpSp>
        <p:nvGrpSpPr>
          <p:cNvPr id="410" name="Google Shape;173;g7c553259d1_0_81"/>
          <p:cNvGrpSpPr/>
          <p:nvPr/>
        </p:nvGrpSpPr>
        <p:grpSpPr>
          <a:xfrm>
            <a:off x="226306" y="1901132"/>
            <a:ext cx="302703" cy="370799"/>
            <a:chOff x="0" y="0"/>
            <a:chExt cx="302702" cy="370798"/>
          </a:xfrm>
        </p:grpSpPr>
        <p:sp>
          <p:nvSpPr>
            <p:cNvPr id="40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0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11" name="제목"/>
          <p:cNvSpPr txBox="1"/>
          <p:nvPr/>
        </p:nvSpPr>
        <p:spPr>
          <a:xfrm>
            <a:off x="273622" y="363397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</a:t>
            </a:r>
          </a:p>
        </p:txBody>
      </p:sp>
      <p:sp>
        <p:nvSpPr>
          <p:cNvPr id="412" name="상품 제목을 입력해주세요."/>
          <p:cNvSpPr txBox="1"/>
          <p:nvPr/>
        </p:nvSpPr>
        <p:spPr>
          <a:xfrm>
            <a:off x="2127822" y="3633973"/>
            <a:ext cx="5087940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제목을 입력해주세요.</a:t>
            </a:r>
          </a:p>
        </p:txBody>
      </p:sp>
      <p:sp>
        <p:nvSpPr>
          <p:cNvPr id="413" name="0/40"/>
          <p:cNvSpPr txBox="1"/>
          <p:nvPr/>
        </p:nvSpPr>
        <p:spPr>
          <a:xfrm>
            <a:off x="7360753" y="3654676"/>
            <a:ext cx="54905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0/40</a:t>
            </a:r>
          </a:p>
        </p:txBody>
      </p:sp>
      <p:grpSp>
        <p:nvGrpSpPr>
          <p:cNvPr id="416" name="Google Shape;173;g7c553259d1_0_81"/>
          <p:cNvGrpSpPr/>
          <p:nvPr/>
        </p:nvGrpSpPr>
        <p:grpSpPr>
          <a:xfrm>
            <a:off x="7221894" y="3387032"/>
            <a:ext cx="302704" cy="370799"/>
            <a:chOff x="0" y="0"/>
            <a:chExt cx="302702" cy="370798"/>
          </a:xfrm>
        </p:grpSpPr>
        <p:sp>
          <p:nvSpPr>
            <p:cNvPr id="41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1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17" name="카테고리"/>
          <p:cNvSpPr txBox="1"/>
          <p:nvPr/>
        </p:nvSpPr>
        <p:spPr>
          <a:xfrm>
            <a:off x="273622" y="4219383"/>
            <a:ext cx="1270647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카테고리</a:t>
            </a:r>
          </a:p>
        </p:txBody>
      </p:sp>
      <p:grpSp>
        <p:nvGrpSpPr>
          <p:cNvPr id="420" name="카테고리…"/>
          <p:cNvGrpSpPr/>
          <p:nvPr/>
        </p:nvGrpSpPr>
        <p:grpSpPr>
          <a:xfrm>
            <a:off x="2128144" y="4225733"/>
            <a:ext cx="1804692" cy="1519140"/>
            <a:chOff x="0" y="0"/>
            <a:chExt cx="1804691" cy="1519139"/>
          </a:xfrm>
        </p:grpSpPr>
        <p:sp>
          <p:nvSpPr>
            <p:cNvPr id="418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19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대분류</a:t>
              </a:r>
            </a:p>
          </p:txBody>
        </p:sp>
      </p:grpSp>
      <p:grpSp>
        <p:nvGrpSpPr>
          <p:cNvPr id="423" name="카테고리…"/>
          <p:cNvGrpSpPr/>
          <p:nvPr/>
        </p:nvGrpSpPr>
        <p:grpSpPr>
          <a:xfrm>
            <a:off x="4083944" y="4225733"/>
            <a:ext cx="1804692" cy="1519140"/>
            <a:chOff x="0" y="0"/>
            <a:chExt cx="1804691" cy="1519139"/>
          </a:xfrm>
        </p:grpSpPr>
        <p:sp>
          <p:nvSpPr>
            <p:cNvPr id="421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2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중분류</a:t>
              </a:r>
            </a:p>
          </p:txBody>
        </p:sp>
      </p:grpSp>
      <p:grpSp>
        <p:nvGrpSpPr>
          <p:cNvPr id="426" name="카테고리…"/>
          <p:cNvGrpSpPr/>
          <p:nvPr/>
        </p:nvGrpSpPr>
        <p:grpSpPr>
          <a:xfrm>
            <a:off x="6039639" y="4225733"/>
            <a:ext cx="1804692" cy="1519140"/>
            <a:chOff x="0" y="0"/>
            <a:chExt cx="1804691" cy="1519139"/>
          </a:xfrm>
        </p:grpSpPr>
        <p:sp>
          <p:nvSpPr>
            <p:cNvPr id="424" name="직사각형"/>
            <p:cNvSpPr/>
            <p:nvPr/>
          </p:nvSpPr>
          <p:spPr>
            <a:xfrm>
              <a:off x="-1" y="-1"/>
              <a:ext cx="1804693" cy="151914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25" name="카테고리…"/>
            <p:cNvSpPr txBox="1"/>
            <p:nvPr/>
          </p:nvSpPr>
          <p:spPr>
            <a:xfrm>
              <a:off x="-1" y="472551"/>
              <a:ext cx="1804693" cy="574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카테고리</a:t>
              </a:r>
            </a:p>
            <a:p>
              <a:pPr algn="ctr">
                <a:defRPr sz="1500">
                  <a:latin typeface="+mn-lt"/>
                  <a:ea typeface="+mn-ea"/>
                  <a:cs typeface="+mn-cs"/>
                  <a:sym typeface="맑은 고딕"/>
                </a:defRPr>
              </a:pPr>
              <a:r>
                <a:t>소분류</a:t>
              </a:r>
            </a:p>
          </p:txBody>
        </p:sp>
      </p:grpSp>
      <p:sp>
        <p:nvSpPr>
          <p:cNvPr id="427" name="대분류 &gt; 중분류 &gt; 소분류"/>
          <p:cNvSpPr txBox="1"/>
          <p:nvPr/>
        </p:nvSpPr>
        <p:spPr>
          <a:xfrm>
            <a:off x="2102422" y="5930734"/>
            <a:ext cx="2564459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sz="1600"/>
              <a:t>대분류 &gt; 중분류 &gt; 소분류</a:t>
            </a:r>
          </a:p>
        </p:txBody>
      </p:sp>
      <p:grpSp>
        <p:nvGrpSpPr>
          <p:cNvPr id="430" name="Google Shape;173;g7c553259d1_0_81"/>
          <p:cNvGrpSpPr/>
          <p:nvPr/>
        </p:nvGrpSpPr>
        <p:grpSpPr>
          <a:xfrm>
            <a:off x="1925994" y="4110932"/>
            <a:ext cx="302704" cy="370799"/>
            <a:chOff x="0" y="0"/>
            <a:chExt cx="302702" cy="370798"/>
          </a:xfrm>
        </p:grpSpPr>
        <p:sp>
          <p:nvSpPr>
            <p:cNvPr id="428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29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6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/>
                <a:gridCol w="1407747"/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4" name="표 13"/>
          <p:cNvGraphicFramePr/>
          <p:nvPr/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/>
                <a:gridCol w="3149108"/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t>달력아이콘 클릭하여 날짜 설정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5" name="직사각형 39"/>
          <p:cNvSpPr/>
          <p:nvPr/>
        </p:nvSpPr>
        <p:spPr>
          <a:xfrm>
            <a:off x="131601" y="1289957"/>
            <a:ext cx="8032096" cy="5350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5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aphicFrame>
        <p:nvGraphicFramePr>
          <p:cNvPr id="436" name="표 57"/>
          <p:cNvGraphicFramePr/>
          <p:nvPr/>
        </p:nvGraphicFramePr>
        <p:xfrm>
          <a:off x="131601" y="115758"/>
          <a:ext cx="3313726" cy="960120"/>
        </p:xfrm>
        <a:graphic>
          <a:graphicData uri="http://schemas.openxmlformats.org/drawingml/2006/table">
            <a:tbl>
              <a:tblPr firstRow="1"/>
              <a:tblGrid>
                <a:gridCol w="1656863"/>
                <a:gridCol w="1656863"/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상품등록 2-2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7" name="배송방법"/>
          <p:cNvSpPr txBox="1"/>
          <p:nvPr/>
        </p:nvSpPr>
        <p:spPr>
          <a:xfrm>
            <a:off x="337121" y="1535430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배송방법</a:t>
            </a:r>
          </a:p>
        </p:txBody>
      </p:sp>
      <p:sp>
        <p:nvSpPr>
          <p:cNvPr id="438" name="O 선불배송 O 착불배송"/>
          <p:cNvSpPr txBox="1"/>
          <p:nvPr/>
        </p:nvSpPr>
        <p:spPr>
          <a:xfrm>
            <a:off x="1848422" y="1529080"/>
            <a:ext cx="2232211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O 선불배송 O 착불배송</a:t>
            </a:r>
          </a:p>
        </p:txBody>
      </p:sp>
      <p:sp>
        <p:nvSpPr>
          <p:cNvPr id="439" name="대여가능기간"/>
          <p:cNvSpPr txBox="1"/>
          <p:nvPr/>
        </p:nvSpPr>
        <p:spPr>
          <a:xfrm>
            <a:off x="337121" y="2315021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대여가능기간</a:t>
            </a:r>
          </a:p>
        </p:txBody>
      </p:sp>
      <p:sp>
        <p:nvSpPr>
          <p:cNvPr id="440" name="2020-03-02"/>
          <p:cNvSpPr txBox="1"/>
          <p:nvPr/>
        </p:nvSpPr>
        <p:spPr>
          <a:xfrm>
            <a:off x="1848422" y="2307017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2020-03-02</a:t>
            </a:r>
          </a:p>
        </p:txBody>
      </p:sp>
      <p:sp>
        <p:nvSpPr>
          <p:cNvPr id="441" name="캘린더"/>
          <p:cNvSpPr/>
          <p:nvPr/>
        </p:nvSpPr>
        <p:spPr>
          <a:xfrm>
            <a:off x="3196581" y="2232919"/>
            <a:ext cx="594157" cy="535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2" name="~"/>
          <p:cNvSpPr txBox="1"/>
          <p:nvPr/>
        </p:nvSpPr>
        <p:spPr>
          <a:xfrm>
            <a:off x="3982022" y="2313367"/>
            <a:ext cx="237635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~</a:t>
            </a:r>
          </a:p>
        </p:txBody>
      </p:sp>
      <p:sp>
        <p:nvSpPr>
          <p:cNvPr id="443" name="2020-05-01"/>
          <p:cNvSpPr txBox="1"/>
          <p:nvPr/>
        </p:nvSpPr>
        <p:spPr>
          <a:xfrm>
            <a:off x="4398245" y="2299014"/>
            <a:ext cx="1273479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2020-05-01</a:t>
            </a:r>
          </a:p>
        </p:txBody>
      </p:sp>
      <p:sp>
        <p:nvSpPr>
          <p:cNvPr id="444" name="캘린더"/>
          <p:cNvSpPr/>
          <p:nvPr/>
        </p:nvSpPr>
        <p:spPr>
          <a:xfrm>
            <a:off x="5746403" y="2224915"/>
            <a:ext cx="594157" cy="535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0799" y="1226"/>
                </a:moveTo>
                <a:cubicBezTo>
                  <a:pt x="11121" y="1226"/>
                  <a:pt x="11383" y="1516"/>
                  <a:pt x="11382" y="1874"/>
                </a:cubicBezTo>
                <a:cubicBezTo>
                  <a:pt x="11382" y="2232"/>
                  <a:pt x="11121" y="2522"/>
                  <a:pt x="10799" y="2522"/>
                </a:cubicBezTo>
                <a:cubicBezTo>
                  <a:pt x="10477" y="2522"/>
                  <a:pt x="10217" y="2232"/>
                  <a:pt x="10218" y="1874"/>
                </a:cubicBezTo>
                <a:cubicBezTo>
                  <a:pt x="10218" y="1516"/>
                  <a:pt x="10477" y="1226"/>
                  <a:pt x="10799" y="1226"/>
                </a:cubicBezTo>
                <a:close/>
                <a:moveTo>
                  <a:pt x="1742" y="5085"/>
                </a:moveTo>
                <a:lnTo>
                  <a:pt x="19857" y="5085"/>
                </a:lnTo>
                <a:lnTo>
                  <a:pt x="19857" y="19557"/>
                </a:lnTo>
                <a:lnTo>
                  <a:pt x="1742" y="19557"/>
                </a:lnTo>
                <a:lnTo>
                  <a:pt x="1742" y="5085"/>
                </a:lnTo>
                <a:close/>
                <a:moveTo>
                  <a:pt x="2068" y="5447"/>
                </a:moveTo>
                <a:lnTo>
                  <a:pt x="2068" y="7907"/>
                </a:lnTo>
                <a:lnTo>
                  <a:pt x="4283" y="7907"/>
                </a:lnTo>
                <a:lnTo>
                  <a:pt x="4283" y="5447"/>
                </a:lnTo>
                <a:lnTo>
                  <a:pt x="2068" y="5447"/>
                </a:lnTo>
                <a:close/>
                <a:moveTo>
                  <a:pt x="4609" y="5447"/>
                </a:moveTo>
                <a:lnTo>
                  <a:pt x="4609" y="7907"/>
                </a:lnTo>
                <a:lnTo>
                  <a:pt x="6824" y="7907"/>
                </a:lnTo>
                <a:lnTo>
                  <a:pt x="6824" y="5447"/>
                </a:lnTo>
                <a:lnTo>
                  <a:pt x="4609" y="5447"/>
                </a:lnTo>
                <a:close/>
                <a:moveTo>
                  <a:pt x="7150" y="5447"/>
                </a:moveTo>
                <a:lnTo>
                  <a:pt x="7150" y="7907"/>
                </a:lnTo>
                <a:lnTo>
                  <a:pt x="9365" y="7907"/>
                </a:lnTo>
                <a:lnTo>
                  <a:pt x="9365" y="5447"/>
                </a:lnTo>
                <a:lnTo>
                  <a:pt x="7150" y="5447"/>
                </a:lnTo>
                <a:close/>
                <a:moveTo>
                  <a:pt x="9692" y="5447"/>
                </a:moveTo>
                <a:lnTo>
                  <a:pt x="9692" y="7907"/>
                </a:lnTo>
                <a:lnTo>
                  <a:pt x="11907" y="7907"/>
                </a:lnTo>
                <a:lnTo>
                  <a:pt x="11907" y="5447"/>
                </a:lnTo>
                <a:lnTo>
                  <a:pt x="9692" y="5447"/>
                </a:lnTo>
                <a:close/>
                <a:moveTo>
                  <a:pt x="12233" y="5447"/>
                </a:moveTo>
                <a:lnTo>
                  <a:pt x="12233" y="7907"/>
                </a:lnTo>
                <a:lnTo>
                  <a:pt x="14448" y="7907"/>
                </a:lnTo>
                <a:lnTo>
                  <a:pt x="14448" y="5447"/>
                </a:lnTo>
                <a:lnTo>
                  <a:pt x="12233" y="5447"/>
                </a:lnTo>
                <a:close/>
                <a:moveTo>
                  <a:pt x="14774" y="5447"/>
                </a:moveTo>
                <a:lnTo>
                  <a:pt x="14774" y="7907"/>
                </a:lnTo>
                <a:lnTo>
                  <a:pt x="16989" y="7907"/>
                </a:lnTo>
                <a:lnTo>
                  <a:pt x="16989" y="5447"/>
                </a:lnTo>
                <a:lnTo>
                  <a:pt x="14774" y="5447"/>
                </a:lnTo>
                <a:close/>
                <a:moveTo>
                  <a:pt x="17316" y="5447"/>
                </a:moveTo>
                <a:lnTo>
                  <a:pt x="17316" y="7907"/>
                </a:lnTo>
                <a:lnTo>
                  <a:pt x="19530" y="7907"/>
                </a:lnTo>
                <a:lnTo>
                  <a:pt x="19530" y="5447"/>
                </a:lnTo>
                <a:lnTo>
                  <a:pt x="17316" y="5447"/>
                </a:lnTo>
                <a:close/>
                <a:moveTo>
                  <a:pt x="2068" y="8269"/>
                </a:moveTo>
                <a:lnTo>
                  <a:pt x="2068" y="10729"/>
                </a:lnTo>
                <a:lnTo>
                  <a:pt x="4283" y="10729"/>
                </a:lnTo>
                <a:lnTo>
                  <a:pt x="4283" y="8269"/>
                </a:lnTo>
                <a:lnTo>
                  <a:pt x="2068" y="8269"/>
                </a:lnTo>
                <a:close/>
                <a:moveTo>
                  <a:pt x="4609" y="8269"/>
                </a:moveTo>
                <a:lnTo>
                  <a:pt x="4609" y="10729"/>
                </a:lnTo>
                <a:lnTo>
                  <a:pt x="6824" y="10729"/>
                </a:lnTo>
                <a:lnTo>
                  <a:pt x="6824" y="8269"/>
                </a:lnTo>
                <a:lnTo>
                  <a:pt x="4609" y="8269"/>
                </a:lnTo>
                <a:close/>
                <a:moveTo>
                  <a:pt x="7150" y="8269"/>
                </a:moveTo>
                <a:lnTo>
                  <a:pt x="7150" y="10729"/>
                </a:lnTo>
                <a:lnTo>
                  <a:pt x="9365" y="10729"/>
                </a:lnTo>
                <a:lnTo>
                  <a:pt x="9365" y="8269"/>
                </a:lnTo>
                <a:lnTo>
                  <a:pt x="7150" y="8269"/>
                </a:lnTo>
                <a:close/>
                <a:moveTo>
                  <a:pt x="9692" y="8269"/>
                </a:moveTo>
                <a:lnTo>
                  <a:pt x="9692" y="10729"/>
                </a:lnTo>
                <a:lnTo>
                  <a:pt x="11907" y="10729"/>
                </a:lnTo>
                <a:lnTo>
                  <a:pt x="11907" y="8269"/>
                </a:lnTo>
                <a:lnTo>
                  <a:pt x="9692" y="8269"/>
                </a:lnTo>
                <a:close/>
                <a:moveTo>
                  <a:pt x="12233" y="8269"/>
                </a:moveTo>
                <a:lnTo>
                  <a:pt x="12233" y="10729"/>
                </a:lnTo>
                <a:lnTo>
                  <a:pt x="14448" y="10729"/>
                </a:lnTo>
                <a:lnTo>
                  <a:pt x="14448" y="8269"/>
                </a:lnTo>
                <a:lnTo>
                  <a:pt x="12233" y="8269"/>
                </a:lnTo>
                <a:close/>
                <a:moveTo>
                  <a:pt x="14774" y="8269"/>
                </a:moveTo>
                <a:lnTo>
                  <a:pt x="14774" y="10729"/>
                </a:lnTo>
                <a:lnTo>
                  <a:pt x="16989" y="10729"/>
                </a:lnTo>
                <a:lnTo>
                  <a:pt x="16989" y="8269"/>
                </a:lnTo>
                <a:lnTo>
                  <a:pt x="14774" y="8269"/>
                </a:lnTo>
                <a:close/>
                <a:moveTo>
                  <a:pt x="17316" y="8269"/>
                </a:moveTo>
                <a:lnTo>
                  <a:pt x="17316" y="10729"/>
                </a:lnTo>
                <a:lnTo>
                  <a:pt x="19530" y="10729"/>
                </a:lnTo>
                <a:lnTo>
                  <a:pt x="19530" y="8269"/>
                </a:lnTo>
                <a:lnTo>
                  <a:pt x="17316" y="8269"/>
                </a:lnTo>
                <a:close/>
                <a:moveTo>
                  <a:pt x="2068" y="11091"/>
                </a:moveTo>
                <a:lnTo>
                  <a:pt x="2068" y="13551"/>
                </a:lnTo>
                <a:lnTo>
                  <a:pt x="4283" y="13551"/>
                </a:lnTo>
                <a:lnTo>
                  <a:pt x="4283" y="11091"/>
                </a:lnTo>
                <a:lnTo>
                  <a:pt x="2068" y="11091"/>
                </a:lnTo>
                <a:close/>
                <a:moveTo>
                  <a:pt x="4609" y="11091"/>
                </a:moveTo>
                <a:lnTo>
                  <a:pt x="4609" y="13551"/>
                </a:lnTo>
                <a:lnTo>
                  <a:pt x="6824" y="13551"/>
                </a:lnTo>
                <a:lnTo>
                  <a:pt x="6824" y="11091"/>
                </a:lnTo>
                <a:lnTo>
                  <a:pt x="4609" y="11091"/>
                </a:lnTo>
                <a:close/>
                <a:moveTo>
                  <a:pt x="7150" y="11091"/>
                </a:moveTo>
                <a:lnTo>
                  <a:pt x="7150" y="13551"/>
                </a:lnTo>
                <a:lnTo>
                  <a:pt x="9365" y="13551"/>
                </a:lnTo>
                <a:lnTo>
                  <a:pt x="9365" y="11091"/>
                </a:lnTo>
                <a:lnTo>
                  <a:pt x="7150" y="11091"/>
                </a:lnTo>
                <a:close/>
                <a:moveTo>
                  <a:pt x="9692" y="11091"/>
                </a:moveTo>
                <a:lnTo>
                  <a:pt x="9692" y="13551"/>
                </a:lnTo>
                <a:lnTo>
                  <a:pt x="11907" y="13551"/>
                </a:lnTo>
                <a:lnTo>
                  <a:pt x="11907" y="11091"/>
                </a:lnTo>
                <a:lnTo>
                  <a:pt x="9692" y="11091"/>
                </a:lnTo>
                <a:close/>
                <a:moveTo>
                  <a:pt x="12233" y="11091"/>
                </a:moveTo>
                <a:lnTo>
                  <a:pt x="12233" y="13551"/>
                </a:lnTo>
                <a:lnTo>
                  <a:pt x="14448" y="13551"/>
                </a:lnTo>
                <a:lnTo>
                  <a:pt x="14448" y="11091"/>
                </a:lnTo>
                <a:lnTo>
                  <a:pt x="12233" y="11091"/>
                </a:lnTo>
                <a:close/>
                <a:moveTo>
                  <a:pt x="14774" y="11091"/>
                </a:moveTo>
                <a:lnTo>
                  <a:pt x="14774" y="13551"/>
                </a:lnTo>
                <a:lnTo>
                  <a:pt x="16989" y="13551"/>
                </a:lnTo>
                <a:lnTo>
                  <a:pt x="16989" y="11091"/>
                </a:lnTo>
                <a:lnTo>
                  <a:pt x="14774" y="11091"/>
                </a:lnTo>
                <a:close/>
                <a:moveTo>
                  <a:pt x="17316" y="11091"/>
                </a:moveTo>
                <a:lnTo>
                  <a:pt x="17316" y="13551"/>
                </a:lnTo>
                <a:lnTo>
                  <a:pt x="19530" y="13551"/>
                </a:lnTo>
                <a:lnTo>
                  <a:pt x="19530" y="11091"/>
                </a:lnTo>
                <a:lnTo>
                  <a:pt x="17316" y="11091"/>
                </a:lnTo>
                <a:close/>
                <a:moveTo>
                  <a:pt x="2068" y="13913"/>
                </a:moveTo>
                <a:lnTo>
                  <a:pt x="2068" y="16373"/>
                </a:lnTo>
                <a:lnTo>
                  <a:pt x="4283" y="16373"/>
                </a:lnTo>
                <a:lnTo>
                  <a:pt x="4283" y="13913"/>
                </a:lnTo>
                <a:lnTo>
                  <a:pt x="2068" y="13913"/>
                </a:lnTo>
                <a:close/>
                <a:moveTo>
                  <a:pt x="4609" y="13913"/>
                </a:moveTo>
                <a:lnTo>
                  <a:pt x="4609" y="16373"/>
                </a:lnTo>
                <a:lnTo>
                  <a:pt x="6824" y="16373"/>
                </a:lnTo>
                <a:lnTo>
                  <a:pt x="6824" y="13913"/>
                </a:lnTo>
                <a:lnTo>
                  <a:pt x="4609" y="13913"/>
                </a:lnTo>
                <a:close/>
                <a:moveTo>
                  <a:pt x="7150" y="13913"/>
                </a:moveTo>
                <a:lnTo>
                  <a:pt x="7150" y="16373"/>
                </a:lnTo>
                <a:lnTo>
                  <a:pt x="9365" y="16373"/>
                </a:lnTo>
                <a:lnTo>
                  <a:pt x="9365" y="13913"/>
                </a:lnTo>
                <a:lnTo>
                  <a:pt x="7150" y="13913"/>
                </a:lnTo>
                <a:close/>
                <a:moveTo>
                  <a:pt x="9692" y="13913"/>
                </a:moveTo>
                <a:lnTo>
                  <a:pt x="9692" y="16373"/>
                </a:lnTo>
                <a:lnTo>
                  <a:pt x="11907" y="16373"/>
                </a:lnTo>
                <a:lnTo>
                  <a:pt x="11907" y="13913"/>
                </a:lnTo>
                <a:lnTo>
                  <a:pt x="9692" y="13913"/>
                </a:lnTo>
                <a:close/>
                <a:moveTo>
                  <a:pt x="12233" y="13913"/>
                </a:moveTo>
                <a:lnTo>
                  <a:pt x="12233" y="16373"/>
                </a:lnTo>
                <a:lnTo>
                  <a:pt x="14448" y="16373"/>
                </a:lnTo>
                <a:lnTo>
                  <a:pt x="14448" y="13913"/>
                </a:lnTo>
                <a:lnTo>
                  <a:pt x="12233" y="13913"/>
                </a:lnTo>
                <a:close/>
                <a:moveTo>
                  <a:pt x="14774" y="13913"/>
                </a:moveTo>
                <a:lnTo>
                  <a:pt x="14774" y="16373"/>
                </a:lnTo>
                <a:lnTo>
                  <a:pt x="16989" y="16373"/>
                </a:lnTo>
                <a:lnTo>
                  <a:pt x="16989" y="13913"/>
                </a:lnTo>
                <a:lnTo>
                  <a:pt x="14774" y="13913"/>
                </a:lnTo>
                <a:close/>
                <a:moveTo>
                  <a:pt x="17316" y="13913"/>
                </a:moveTo>
                <a:lnTo>
                  <a:pt x="17316" y="16373"/>
                </a:lnTo>
                <a:lnTo>
                  <a:pt x="19530" y="16373"/>
                </a:lnTo>
                <a:lnTo>
                  <a:pt x="19530" y="13913"/>
                </a:lnTo>
                <a:lnTo>
                  <a:pt x="17316" y="13913"/>
                </a:lnTo>
                <a:close/>
                <a:moveTo>
                  <a:pt x="2068" y="16735"/>
                </a:moveTo>
                <a:lnTo>
                  <a:pt x="2068" y="19195"/>
                </a:lnTo>
                <a:lnTo>
                  <a:pt x="4283" y="19195"/>
                </a:lnTo>
                <a:lnTo>
                  <a:pt x="4283" y="16735"/>
                </a:lnTo>
                <a:lnTo>
                  <a:pt x="2068" y="16735"/>
                </a:lnTo>
                <a:close/>
                <a:moveTo>
                  <a:pt x="4609" y="16735"/>
                </a:moveTo>
                <a:lnTo>
                  <a:pt x="4609" y="19195"/>
                </a:lnTo>
                <a:lnTo>
                  <a:pt x="6824" y="19195"/>
                </a:lnTo>
                <a:lnTo>
                  <a:pt x="6824" y="16735"/>
                </a:lnTo>
                <a:lnTo>
                  <a:pt x="4609" y="16735"/>
                </a:lnTo>
                <a:close/>
                <a:moveTo>
                  <a:pt x="7150" y="16735"/>
                </a:moveTo>
                <a:lnTo>
                  <a:pt x="7150" y="19195"/>
                </a:lnTo>
                <a:lnTo>
                  <a:pt x="9365" y="19195"/>
                </a:lnTo>
                <a:lnTo>
                  <a:pt x="9365" y="16735"/>
                </a:lnTo>
                <a:lnTo>
                  <a:pt x="7150" y="16735"/>
                </a:lnTo>
                <a:close/>
                <a:moveTo>
                  <a:pt x="9692" y="16735"/>
                </a:moveTo>
                <a:lnTo>
                  <a:pt x="9692" y="19195"/>
                </a:lnTo>
                <a:lnTo>
                  <a:pt x="11907" y="19195"/>
                </a:lnTo>
                <a:lnTo>
                  <a:pt x="11907" y="16735"/>
                </a:lnTo>
                <a:lnTo>
                  <a:pt x="9692" y="16735"/>
                </a:lnTo>
                <a:close/>
                <a:moveTo>
                  <a:pt x="12233" y="16735"/>
                </a:moveTo>
                <a:lnTo>
                  <a:pt x="12233" y="19195"/>
                </a:lnTo>
                <a:lnTo>
                  <a:pt x="14448" y="19195"/>
                </a:lnTo>
                <a:lnTo>
                  <a:pt x="14448" y="16735"/>
                </a:lnTo>
                <a:lnTo>
                  <a:pt x="12233" y="16735"/>
                </a:lnTo>
                <a:close/>
                <a:moveTo>
                  <a:pt x="14774" y="16735"/>
                </a:moveTo>
                <a:lnTo>
                  <a:pt x="14774" y="19195"/>
                </a:lnTo>
                <a:lnTo>
                  <a:pt x="16989" y="19195"/>
                </a:lnTo>
                <a:lnTo>
                  <a:pt x="16989" y="16735"/>
                </a:lnTo>
                <a:lnTo>
                  <a:pt x="14774" y="16735"/>
                </a:lnTo>
                <a:close/>
                <a:moveTo>
                  <a:pt x="17316" y="16735"/>
                </a:moveTo>
                <a:lnTo>
                  <a:pt x="17316" y="19195"/>
                </a:lnTo>
                <a:lnTo>
                  <a:pt x="19530" y="19195"/>
                </a:lnTo>
                <a:lnTo>
                  <a:pt x="19530" y="16735"/>
                </a:lnTo>
                <a:lnTo>
                  <a:pt x="17316" y="16735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616D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5" name="최소대여기간"/>
          <p:cNvSpPr txBox="1"/>
          <p:nvPr/>
        </p:nvSpPr>
        <p:spPr>
          <a:xfrm>
            <a:off x="337121" y="3094612"/>
            <a:ext cx="1303271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최소대여기간</a:t>
            </a:r>
          </a:p>
        </p:txBody>
      </p:sp>
      <p:sp>
        <p:nvSpPr>
          <p:cNvPr id="446" name="n일 이상"/>
          <p:cNvSpPr txBox="1"/>
          <p:nvPr/>
        </p:nvSpPr>
        <p:spPr>
          <a:xfrm>
            <a:off x="1848422" y="3073909"/>
            <a:ext cx="888002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 이상</a:t>
            </a:r>
          </a:p>
        </p:txBody>
      </p:sp>
      <p:sp>
        <p:nvSpPr>
          <p:cNvPr id="447" name="상품 설명"/>
          <p:cNvSpPr txBox="1"/>
          <p:nvPr/>
        </p:nvSpPr>
        <p:spPr>
          <a:xfrm>
            <a:off x="337121" y="4343470"/>
            <a:ext cx="1303275" cy="39954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상품 설명</a:t>
            </a:r>
          </a:p>
        </p:txBody>
      </p:sp>
      <p:sp>
        <p:nvSpPr>
          <p:cNvPr id="448" name="직사각형"/>
          <p:cNvSpPr/>
          <p:nvPr/>
        </p:nvSpPr>
        <p:spPr>
          <a:xfrm>
            <a:off x="1850162" y="4390771"/>
            <a:ext cx="5698135" cy="99822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449" name="연관 태그"/>
          <p:cNvSpPr txBox="1"/>
          <p:nvPr/>
        </p:nvSpPr>
        <p:spPr>
          <a:xfrm>
            <a:off x="337121" y="5621035"/>
            <a:ext cx="1303275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연관 태그</a:t>
            </a:r>
          </a:p>
        </p:txBody>
      </p:sp>
      <p:sp>
        <p:nvSpPr>
          <p:cNvPr id="450" name="최대 5개 까지 입력 가능"/>
          <p:cNvSpPr txBox="1"/>
          <p:nvPr/>
        </p:nvSpPr>
        <p:spPr>
          <a:xfrm>
            <a:off x="1835721" y="5621035"/>
            <a:ext cx="5727017" cy="399543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767676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최대 5개 까지 입력 가능</a:t>
            </a:r>
          </a:p>
        </p:txBody>
      </p:sp>
      <p:grpSp>
        <p:nvGrpSpPr>
          <p:cNvPr id="453" name="등록"/>
          <p:cNvGrpSpPr/>
          <p:nvPr/>
        </p:nvGrpSpPr>
        <p:grpSpPr>
          <a:xfrm>
            <a:off x="3670300" y="6121399"/>
            <a:ext cx="1164964" cy="386847"/>
            <a:chOff x="0" y="0"/>
            <a:chExt cx="1164963" cy="386845"/>
          </a:xfrm>
        </p:grpSpPr>
        <p:sp>
          <p:nvSpPr>
            <p:cNvPr id="451" name="직사각형"/>
            <p:cNvSpPr/>
            <p:nvPr/>
          </p:nvSpPr>
          <p:spPr>
            <a:xfrm>
              <a:off x="0" y="-1"/>
              <a:ext cx="1164964" cy="38684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D0716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452" name="등록"/>
            <p:cNvSpPr txBox="1"/>
            <p:nvPr/>
          </p:nvSpPr>
          <p:spPr>
            <a:xfrm>
              <a:off x="0" y="14354"/>
              <a:ext cx="1164964" cy="35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등록</a:t>
              </a:r>
            </a:p>
          </p:txBody>
        </p:sp>
      </p:grpSp>
      <p:grpSp>
        <p:nvGrpSpPr>
          <p:cNvPr id="456" name="Google Shape;173;g7c553259d1_0_81"/>
          <p:cNvGrpSpPr/>
          <p:nvPr/>
        </p:nvGrpSpPr>
        <p:grpSpPr>
          <a:xfrm>
            <a:off x="2994905" y="1925246"/>
            <a:ext cx="302704" cy="370799"/>
            <a:chOff x="0" y="0"/>
            <a:chExt cx="302702" cy="370798"/>
          </a:xfrm>
        </p:grpSpPr>
        <p:sp>
          <p:nvSpPr>
            <p:cNvPr id="454" name="직사각형"/>
            <p:cNvSpPr/>
            <p:nvPr/>
          </p:nvSpPr>
          <p:spPr>
            <a:xfrm>
              <a:off x="0" y="23099"/>
              <a:ext cx="302703" cy="3246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455" name="1"/>
            <p:cNvSpPr txBox="1"/>
            <p:nvPr/>
          </p:nvSpPr>
          <p:spPr>
            <a:xfrm>
              <a:off x="45724" y="-1"/>
              <a:ext cx="211253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b="1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57" name="금액"/>
          <p:cNvSpPr txBox="1"/>
          <p:nvPr/>
        </p:nvSpPr>
        <p:spPr>
          <a:xfrm>
            <a:off x="337121" y="3704687"/>
            <a:ext cx="1303275" cy="37083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금액</a:t>
            </a:r>
          </a:p>
        </p:txBody>
      </p:sp>
      <p:sp>
        <p:nvSpPr>
          <p:cNvPr id="458" name="n일당 @@@@원"/>
          <p:cNvSpPr txBox="1"/>
          <p:nvPr/>
        </p:nvSpPr>
        <p:spPr>
          <a:xfrm>
            <a:off x="1848422" y="3696684"/>
            <a:ext cx="181624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n일당 @@@@원</a:t>
            </a:r>
          </a:p>
        </p:txBody>
      </p:sp>
    </p:spTree>
    <p:extLst>
      <p:ext uri="{BB962C8B-B14F-4D97-AF65-F5344CB8AC3E}">
        <p14:creationId xmlns:p14="http://schemas.microsoft.com/office/powerpoint/2010/main" val="21213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이번 주</a:t>
            </a:r>
            <a:endParaRPr lang="en-US" altLang="ko-KR" b="1" dirty="0" smtClean="0"/>
          </a:p>
          <a:p>
            <a:r>
              <a:rPr lang="ko-KR" altLang="en-US" dirty="0" err="1" smtClean="0"/>
              <a:t>디스코드를</a:t>
            </a:r>
            <a:r>
              <a:rPr lang="ko-KR" altLang="en-US" dirty="0" smtClean="0"/>
              <a:t> </a:t>
            </a:r>
            <a:r>
              <a:rPr lang="ko-KR" altLang="en-US" dirty="0"/>
              <a:t>이용하여 회의</a:t>
            </a:r>
            <a:endParaRPr lang="en-US" altLang="ko-KR" dirty="0"/>
          </a:p>
          <a:p>
            <a:r>
              <a:rPr lang="ko-KR" altLang="en-US" dirty="0"/>
              <a:t>요구사항정의서 기능정의를 최대한 자세하게 하려 </a:t>
            </a:r>
            <a:r>
              <a:rPr lang="ko-KR" altLang="en-US" dirty="0" smtClean="0"/>
              <a:t>했음</a:t>
            </a:r>
            <a:endParaRPr lang="en-US" altLang="ko-KR" dirty="0" smtClean="0"/>
          </a:p>
          <a:p>
            <a:r>
              <a:rPr lang="ko-KR" altLang="en-US" dirty="0" smtClean="0"/>
              <a:t>화면구현시작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다음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 화면구현 </a:t>
            </a:r>
            <a:r>
              <a:rPr lang="en-US" altLang="ko-KR" dirty="0"/>
              <a:t>80% </a:t>
            </a:r>
            <a:r>
              <a:rPr lang="ko-KR" altLang="en-US" dirty="0"/>
              <a:t>완료</a:t>
            </a:r>
            <a:r>
              <a:rPr lang="en-US" altLang="ko-KR" dirty="0"/>
              <a:t>, DB</a:t>
            </a:r>
            <a:r>
              <a:rPr lang="ko-KR" altLang="en-US" dirty="0"/>
              <a:t>설계 마무리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</a:t>
            </a:r>
            <a:r>
              <a:rPr lang="en-US" altLang="ko-KR" dirty="0"/>
              <a:t>/</a:t>
            </a:r>
            <a:r>
              <a:rPr lang="ko-KR" altLang="en-US" dirty="0" err="1"/>
              <a:t>안드로이드</a:t>
            </a:r>
            <a:r>
              <a:rPr lang="ko-KR" altLang="en-US" dirty="0"/>
              <a:t> 화면 구현 완료</a:t>
            </a:r>
            <a:r>
              <a:rPr lang="en-US" altLang="ko-KR" dirty="0"/>
              <a:t>, SQL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프로젝트 완성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이번 주 이슈 및 다음 주 계획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640738980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76075804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054641"/>
              </p:ext>
            </p:extLst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756055"/>
              </p:ext>
            </p:extLst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243697"/>
              </p:ext>
            </p:extLst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A69A7213-2ABC-427E-911C-53CE6AF76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25922"/>
              </p:ext>
            </p:extLst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88107"/>
              </p:ext>
            </p:extLst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155741"/>
              </p:ext>
            </p:extLst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20456"/>
              </p:ext>
            </p:extLst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659F9661-A9AD-4E09-BA4A-59A03295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75946"/>
              </p:ext>
            </p:extLst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742727"/>
              </p:ext>
            </p:extLst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25386"/>
              </p:ext>
            </p:extLst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764478"/>
              </p:ext>
            </p:extLst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871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:a16="http://schemas.microsoft.com/office/drawing/2014/main" xmlns="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:a16="http://schemas.microsoft.com/office/drawing/2014/main" xmlns="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:a16="http://schemas.microsoft.com/office/drawing/2014/main" xmlns="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:a16="http://schemas.microsoft.com/office/drawing/2014/main" xmlns="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xmlns="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:a16="http://schemas.microsoft.com/office/drawing/2014/main" xmlns="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447763934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420718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9C1D8195-390B-4697-9AAF-669837E32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72914"/>
              </p:ext>
            </p:extLst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0B59C8F3-7A45-40E7-9F6F-A280B375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81880"/>
              </p:ext>
            </p:extLst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57E60B41-DD47-4A4B-82FF-F0B7AEF7E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60222"/>
              </p:ext>
            </p:extLst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xmlns="" id="{6AF92742-DDED-40F3-A4EB-D1B670C8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76702"/>
              </p:ext>
            </p:extLst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BEFC6DE6-3EF0-4516-BFBF-3A062861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56463"/>
              </p:ext>
            </p:extLst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E30D426F-2EC1-4D98-8045-54797642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311113"/>
              </p:ext>
            </p:extLst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129074EE-ABF1-4EF6-A03C-DAADB1BFF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311195"/>
              </p:ext>
            </p:extLst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74C9B8DE-F2F0-43E6-9660-23534455F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45232"/>
              </p:ext>
            </p:extLst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FA4C0D83-012D-4878-9F4C-AD00B90AC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0821"/>
              </p:ext>
            </p:extLst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0C0F0D59-1BA2-444D-BAFD-F57A66743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0480"/>
              </p:ext>
            </p:extLst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:a16="http://schemas.microsoft.com/office/drawing/2014/main" xmlns="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23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26601703"/>
              </p:ext>
            </p:extLst>
          </p:nvPr>
        </p:nvGraphicFramePr>
        <p:xfrm>
          <a:off x="8509686" y="1289960"/>
          <a:ext cx="3491813" cy="4401997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유효한 값 입력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값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영문 숫자 혼용하여 </a:t>
                      </a: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_</a:t>
                      </a:r>
                      <a:r>
                        <a:rPr lang="ko-KR" altLang="en-US" sz="1200" dirty="0"/>
                        <a:t>를 제외한 특수문자 불가능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비밀번호 영문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숫자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특수문자 혼용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숫자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특수문자가 최소 하나 이상 들어가야함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8~16</a:t>
                      </a:r>
                      <a:r>
                        <a:rPr lang="ko-KR" altLang="en-US" sz="1200" dirty="0"/>
                        <a:t>글자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아이디 영문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숫자 혼용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불일치시 오류 메시지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41245804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AF6C9E59-DC19-4BCC-9930-DCEED523A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94332"/>
              </p:ext>
            </p:extLst>
          </p:nvPr>
        </p:nvGraphicFramePr>
        <p:xfrm>
          <a:off x="2393790" y="271064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302FC175-6621-4B35-89C0-0B4070642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87665"/>
              </p:ext>
            </p:extLst>
          </p:nvPr>
        </p:nvGraphicFramePr>
        <p:xfrm>
          <a:off x="2393790" y="224456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236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아이디를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0CC2AAA7-7A92-4635-8D8F-B13D707F9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34333"/>
              </p:ext>
            </p:extLst>
          </p:nvPr>
        </p:nvGraphicFramePr>
        <p:xfrm>
          <a:off x="2393790" y="317671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A6D4513-EB77-4783-8685-C7128FA5CBAD}"/>
              </a:ext>
            </a:extLst>
          </p:cNvPr>
          <p:cNvSpPr/>
          <p:nvPr/>
        </p:nvSpPr>
        <p:spPr>
          <a:xfrm>
            <a:off x="4252020" y="2254152"/>
            <a:ext cx="10900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 </a:t>
            </a:r>
            <a:r>
              <a:rPr lang="ko-KR" altLang="en-US" sz="800" dirty="0">
                <a:solidFill>
                  <a:srgbClr val="FF0000"/>
                </a:solidFill>
              </a:rPr>
              <a:t>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 혼용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33E460B-DBC5-4E28-AEEA-C5730B7C3634}"/>
              </a:ext>
            </a:extLst>
          </p:cNvPr>
          <p:cNvSpPr/>
          <p:nvPr/>
        </p:nvSpPr>
        <p:spPr>
          <a:xfrm>
            <a:off x="3668813" y="2689784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*8~16</a:t>
            </a:r>
            <a:r>
              <a:rPr lang="ko-KR" altLang="en-US" sz="800" dirty="0">
                <a:solidFill>
                  <a:srgbClr val="FF0000"/>
                </a:solidFill>
              </a:rPr>
              <a:t>자의 영문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숫자</a:t>
            </a:r>
            <a:r>
              <a:rPr lang="en-US" altLang="ko-KR" sz="800" dirty="0">
                <a:solidFill>
                  <a:srgbClr val="FF0000"/>
                </a:solidFill>
              </a:rPr>
              <a:t>,</a:t>
            </a:r>
            <a:r>
              <a:rPr lang="ko-KR" altLang="en-US" sz="800" dirty="0">
                <a:solidFill>
                  <a:srgbClr val="FF0000"/>
                </a:solidFill>
              </a:rPr>
              <a:t>특수문자</a:t>
            </a:r>
            <a:endParaRPr lang="ko-KR" altLang="en-US" sz="800" dirty="0"/>
          </a:p>
        </p:txBody>
      </p:sp>
      <p:sp>
        <p:nvSpPr>
          <p:cNvPr id="17" name="Google Shape;173;g7c553259d1_0_81">
            <a:extLst>
              <a:ext uri="{FF2B5EF4-FFF2-40B4-BE49-F238E27FC236}">
                <a16:creationId xmlns:a16="http://schemas.microsoft.com/office/drawing/2014/main" xmlns="" id="{90D7547B-5C18-4EB2-97BA-C9CA8C78FA2B}"/>
              </a:ext>
            </a:extLst>
          </p:cNvPr>
          <p:cNvSpPr/>
          <p:nvPr/>
        </p:nvSpPr>
        <p:spPr>
          <a:xfrm>
            <a:off x="1955887" y="138760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6CF61538-1A7D-4949-BDA5-D6DBFB076E6C}"/>
              </a:ext>
            </a:extLst>
          </p:cNvPr>
          <p:cNvSpPr/>
          <p:nvPr/>
        </p:nvSpPr>
        <p:spPr>
          <a:xfrm>
            <a:off x="5342077" y="217014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02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92190342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특수문자 입력 불가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띄어쓰기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영문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닉네임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특수문자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띄어쓰기 입력 불가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영문 허용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4~10</a:t>
                      </a:r>
                      <a:r>
                        <a:rPr lang="ko-KR" altLang="en-US" sz="1200" dirty="0"/>
                        <a:t>글자 이내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73343771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53EA840D-57B6-4D68-A77C-4E9FDF52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166814"/>
              </p:ext>
            </p:extLst>
          </p:nvPr>
        </p:nvGraphicFramePr>
        <p:xfrm>
          <a:off x="2358620" y="2251024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이름을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C33B67F-F005-4B19-B470-DD8B2FC6D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322582"/>
              </p:ext>
            </p:extLst>
          </p:nvPr>
        </p:nvGraphicFramePr>
        <p:xfrm>
          <a:off x="2358620" y="2717099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사용할 닉네임을 입력해주세요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838F5179-C735-4980-A2C0-E7F03D8F74C9}"/>
              </a:ext>
            </a:extLst>
          </p:cNvPr>
          <p:cNvSpPr/>
          <p:nvPr/>
        </p:nvSpPr>
        <p:spPr>
          <a:xfrm>
            <a:off x="1953226" y="22106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A83F7F5B-63B8-4F3E-8C02-43B0A5CCFE60}"/>
              </a:ext>
            </a:extLst>
          </p:cNvPr>
          <p:cNvSpPr/>
          <p:nvPr/>
        </p:nvSpPr>
        <p:spPr>
          <a:xfrm>
            <a:off x="1953226" y="27144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107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62423951"/>
              </p:ext>
            </p:extLst>
          </p:nvPr>
        </p:nvGraphicFramePr>
        <p:xfrm>
          <a:off x="8509686" y="1289960"/>
          <a:ext cx="3491813" cy="345400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휴대폰번호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숫자만 허용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 발송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인증번호 발송 버튼 클릭시 인증번호 우측에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분 카운트 다운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인증번호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인증 번호 입력시 자동으로 다음 페이지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91558172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BA9C27A-1B34-4763-BE03-5EC90D9E7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83879"/>
              </p:ext>
            </p:extLst>
          </p:nvPr>
        </p:nvGraphicFramePr>
        <p:xfrm>
          <a:off x="2358620" y="2261355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91E55A87-2BA8-4910-81F1-C8E84DB9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91342"/>
              </p:ext>
            </p:extLst>
          </p:nvPr>
        </p:nvGraphicFramePr>
        <p:xfrm>
          <a:off x="2358619" y="3340197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EB5A3A4C-B20B-496C-BD9D-CB6B0FEA1AEC}"/>
              </a:ext>
            </a:extLst>
          </p:cNvPr>
          <p:cNvSpPr/>
          <p:nvPr/>
        </p:nvSpPr>
        <p:spPr>
          <a:xfrm>
            <a:off x="1901879" y="221908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:a16="http://schemas.microsoft.com/office/drawing/2014/main" xmlns="" id="{C5AD0871-372A-4423-A47E-FE4809640366}"/>
              </a:ext>
            </a:extLst>
          </p:cNvPr>
          <p:cNvSpPr/>
          <p:nvPr/>
        </p:nvSpPr>
        <p:spPr>
          <a:xfrm>
            <a:off x="1901879" y="283595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xmlns="" id="{D0A2B4D2-F33D-4D4E-B1F4-9E9478CDD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10609"/>
              </p:ext>
            </p:extLst>
          </p:nvPr>
        </p:nvGraphicFramePr>
        <p:xfrm>
          <a:off x="2358619" y="2866172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인증번호 발송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39137F21-0C1B-42E6-802E-900C3906A37C}"/>
              </a:ext>
            </a:extLst>
          </p:cNvPr>
          <p:cNvSpPr/>
          <p:nvPr/>
        </p:nvSpPr>
        <p:spPr>
          <a:xfrm>
            <a:off x="1901879" y="329362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77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670167702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주소 검색 결과값이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주소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유효한 이메일 주소 입력시 다음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1455312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416268" y="1692836"/>
            <a:ext cx="129915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 dirty="0"/>
              <a:t>회원가입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44A3D0B0-1F11-4DE0-993F-96F2B39F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03068"/>
              </p:ext>
            </p:extLst>
          </p:nvPr>
        </p:nvGraphicFramePr>
        <p:xfrm>
          <a:off x="2358620" y="2268773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13DA5635-D170-4999-9E23-BD7B8C44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75062"/>
              </p:ext>
            </p:extLst>
          </p:nvPr>
        </p:nvGraphicFramePr>
        <p:xfrm>
          <a:off x="2338710" y="3210231"/>
          <a:ext cx="261481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8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1E344536-8703-4CF7-A6D5-03A792CF3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97922"/>
              </p:ext>
            </p:extLst>
          </p:nvPr>
        </p:nvGraphicFramePr>
        <p:xfrm>
          <a:off x="2379581" y="2755375"/>
          <a:ext cx="2585465" cy="26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4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6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 marL="68700" marR="68700" marT="41564" marB="415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3" name="Google Shape;173;g7c553259d1_0_81">
            <a:extLst>
              <a:ext uri="{FF2B5EF4-FFF2-40B4-BE49-F238E27FC236}">
                <a16:creationId xmlns:a16="http://schemas.microsoft.com/office/drawing/2014/main" xmlns="" id="{C03F6E60-C48C-4138-92CD-0AD5BA16547D}"/>
              </a:ext>
            </a:extLst>
          </p:cNvPr>
          <p:cNvSpPr/>
          <p:nvPr/>
        </p:nvSpPr>
        <p:spPr>
          <a:xfrm>
            <a:off x="1953226" y="22283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73;g7c553259d1_0_81">
            <a:extLst>
              <a:ext uri="{FF2B5EF4-FFF2-40B4-BE49-F238E27FC236}">
                <a16:creationId xmlns:a16="http://schemas.microsoft.com/office/drawing/2014/main" xmlns="" id="{52C5AFF9-DD49-4748-9F92-9157FCDBDB29}"/>
              </a:ext>
            </a:extLst>
          </p:cNvPr>
          <p:cNvSpPr/>
          <p:nvPr/>
        </p:nvSpPr>
        <p:spPr>
          <a:xfrm>
            <a:off x="1936008" y="320743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668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094842716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해당 이메일 플랫폼으로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688243587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03116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sz="1200"/>
          </a:p>
        </p:txBody>
      </p:sp>
      <p:sp>
        <p:nvSpPr>
          <p:cNvPr id="8" name="직사각형 39">
            <a:extLst>
              <a:ext uri="{FF2B5EF4-FFF2-40B4-BE49-F238E27FC236}">
                <a16:creationId xmlns:a16="http://schemas.microsoft.com/office/drawing/2014/main" xmlns="" id="{10937F9C-E0A8-4AE0-80F9-12FC533F6D44}"/>
              </a:ext>
            </a:extLst>
          </p:cNvPr>
          <p:cNvSpPr/>
          <p:nvPr/>
        </p:nvSpPr>
        <p:spPr>
          <a:xfrm>
            <a:off x="2358620" y="2892461"/>
            <a:ext cx="2768128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b="1"/>
              <a:t>이메일 인증 메일이 발송 되었습니다</a:t>
            </a:r>
            <a:endParaRPr lang="en-US" altLang="ko-KR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xmlns="" id="{C28571E1-6443-4FC7-8A9B-C6EA1927D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36166"/>
              </p:ext>
            </p:extLst>
          </p:nvPr>
        </p:nvGraphicFramePr>
        <p:xfrm>
          <a:off x="2410476" y="3521797"/>
          <a:ext cx="251667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67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메일 확인 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2F919259-1870-4FBF-A810-97B31F123036}"/>
              </a:ext>
            </a:extLst>
          </p:cNvPr>
          <p:cNvSpPr/>
          <p:nvPr/>
        </p:nvSpPr>
        <p:spPr>
          <a:xfrm>
            <a:off x="1934782" y="354441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35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822179507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535421577"/>
              </p:ext>
            </p:extLst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:a16="http://schemas.microsoft.com/office/drawing/2014/main" xmlns="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:a16="http://schemas.microsoft.com/office/drawing/2014/main" xmlns="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365368"/>
              </p:ext>
            </p:extLst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520266"/>
              </p:ext>
            </p:extLst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081118"/>
              </p:ext>
            </p:extLst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02321"/>
              </p:ext>
            </p:extLst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4852"/>
              </p:ext>
            </p:extLst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15ED9EDB-CF0A-4E59-BA0D-1BE8CBB49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91220"/>
              </p:ext>
            </p:extLst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:a16="http://schemas.microsoft.com/office/drawing/2014/main" xmlns="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:a16="http://schemas.microsoft.com/office/drawing/2014/main" xmlns="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:a16="http://schemas.microsoft.com/office/drawing/2014/main" xmlns="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:a16="http://schemas.microsoft.com/office/drawing/2014/main" xmlns="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83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79391399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user_m_sh_login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369020" y="1549903"/>
            <a:ext cx="3389695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4197EA20-DA30-4E36-8B3F-381EE666D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29122"/>
              </p:ext>
            </p:extLst>
          </p:nvPr>
        </p:nvGraphicFramePr>
        <p:xfrm>
          <a:off x="2719271" y="3555875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78AC989C-6878-4185-B7E6-4AEB6BD84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15290"/>
              </p:ext>
            </p:extLst>
          </p:nvPr>
        </p:nvGraphicFramePr>
        <p:xfrm>
          <a:off x="2719271" y="3977832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C102427-E4B3-482B-BF27-3042F5CCA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091259"/>
              </p:ext>
            </p:extLst>
          </p:nvPr>
        </p:nvGraphicFramePr>
        <p:xfrm>
          <a:off x="2719271" y="4415831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F28856D6-4C84-494D-8DDE-6945CFC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906998"/>
              </p:ext>
            </p:extLst>
          </p:nvPr>
        </p:nvGraphicFramePr>
        <p:xfrm>
          <a:off x="2719271" y="4982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0A4AF673-CEA2-4410-B2E4-1A3CD8ED6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365428"/>
              </p:ext>
            </p:extLst>
          </p:nvPr>
        </p:nvGraphicFramePr>
        <p:xfrm>
          <a:off x="2719271" y="5420166"/>
          <a:ext cx="268919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9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L="83127" marR="83127"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xmlns="" id="{328F90DF-7F2C-4368-9D10-CFF5D1EB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16146"/>
              </p:ext>
            </p:extLst>
          </p:nvPr>
        </p:nvGraphicFramePr>
        <p:xfrm>
          <a:off x="3534166" y="2072422"/>
          <a:ext cx="1063002" cy="80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002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802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로고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765BB16F-BB98-4116-A44F-AC8B9D348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337765"/>
              </p:ext>
            </p:extLst>
          </p:nvPr>
        </p:nvGraphicFramePr>
        <p:xfrm>
          <a:off x="8509686" y="1289960"/>
          <a:ext cx="3491813" cy="256089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유효한 값 입력시 자동 로그인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2B6FED09-9732-4EB1-A861-5B53EF39E4F2}"/>
              </a:ext>
            </a:extLst>
          </p:cNvPr>
          <p:cNvSpPr/>
          <p:nvPr/>
        </p:nvSpPr>
        <p:spPr>
          <a:xfrm>
            <a:off x="2217670" y="355587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73;g7c553259d1_0_81">
            <a:extLst>
              <a:ext uri="{FF2B5EF4-FFF2-40B4-BE49-F238E27FC236}">
                <a16:creationId xmlns:a16="http://schemas.microsoft.com/office/drawing/2014/main" xmlns="" id="{4A404A17-C1CC-40DF-8535-C70275F311BA}"/>
              </a:ext>
            </a:extLst>
          </p:cNvPr>
          <p:cNvSpPr/>
          <p:nvPr/>
        </p:nvSpPr>
        <p:spPr>
          <a:xfrm>
            <a:off x="2141995" y="498349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138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364433007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43028758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984665"/>
              </p:ext>
            </p:extLst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58810"/>
              </p:ext>
            </p:extLst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xmlns="" id="{40FB2DB6-A515-4915-A8A9-7E513800D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848042"/>
              </p:ext>
            </p:extLst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:a16="http://schemas.microsoft.com/office/drawing/2014/main" xmlns="" id="{612214B3-67AB-4F9C-8335-09C141ED6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481556"/>
              </p:ext>
            </p:extLst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xmlns="" id="{C70A04D7-E27B-4E46-B6D4-2D6F40CC3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734853"/>
              </p:ext>
            </p:extLst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201928"/>
              </p:ext>
            </p:extLst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:a16="http://schemas.microsoft.com/office/drawing/2014/main" xmlns="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55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320989468"/>
              </p:ext>
            </p:extLst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50031208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BCADA20C-1FA2-4896-B862-3ABC47451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91321"/>
              </p:ext>
            </p:extLst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xmlns="" id="{47148959-1CDB-4AF4-9E44-C25302318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54397"/>
              </p:ext>
            </p:extLst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xmlns="" id="{D1166A0F-7A45-44BD-8DA0-D51FE1F90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573914"/>
              </p:ext>
            </p:extLst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:a16="http://schemas.microsoft.com/office/drawing/2014/main" xmlns="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16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850921236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1035997298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:a16="http://schemas.microsoft.com/office/drawing/2014/main" xmlns="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xmlns="" id="{0C399127-1547-4622-BA81-940726092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98036"/>
              </p:ext>
            </p:extLst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:a16="http://schemas.microsoft.com/office/drawing/2014/main" xmlns="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6893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559038055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500" b="1" dirty="0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프로필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프로필 사진 변경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팔로워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팔로잉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전환 탭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팔로잉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팔로워 리스트 전환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알림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해제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설정시 해당 계정이 새로운 상품 업로드시 알림 발송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656475146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user_w_sh_following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직사각형 39">
            <a:extLst>
              <a:ext uri="{FF2B5EF4-FFF2-40B4-BE49-F238E27FC236}">
                <a16:creationId xmlns:a16="http://schemas.microsoft.com/office/drawing/2014/main" xmlns="" id="{BB256989-8214-41A6-94A8-7AA30D02BABD}"/>
              </a:ext>
            </a:extLst>
          </p:cNvPr>
          <p:cNvSpPr/>
          <p:nvPr/>
        </p:nvSpPr>
        <p:spPr>
          <a:xfrm>
            <a:off x="2843868" y="1848395"/>
            <a:ext cx="4840448" cy="45175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11" name="직사각형 39">
            <a:extLst>
              <a:ext uri="{FF2B5EF4-FFF2-40B4-BE49-F238E27FC236}">
                <a16:creationId xmlns:a16="http://schemas.microsoft.com/office/drawing/2014/main" xmlns="" id="{482B9B59-9922-4079-B8D0-F1A8E73630F0}"/>
              </a:ext>
            </a:extLst>
          </p:cNvPr>
          <p:cNvSpPr/>
          <p:nvPr/>
        </p:nvSpPr>
        <p:spPr>
          <a:xfrm>
            <a:off x="2843868" y="1518407"/>
            <a:ext cx="896224" cy="3299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/>
              <a:t>팔로잉</a:t>
            </a:r>
            <a:endParaRPr sz="1000" dirty="0"/>
          </a:p>
        </p:txBody>
      </p:sp>
      <p:sp>
        <p:nvSpPr>
          <p:cNvPr id="12" name="직사각형 39">
            <a:extLst>
              <a:ext uri="{FF2B5EF4-FFF2-40B4-BE49-F238E27FC236}">
                <a16:creationId xmlns:a16="http://schemas.microsoft.com/office/drawing/2014/main" xmlns="" id="{69AE393D-8FC4-42B1-99EE-85D7794B4DF9}"/>
              </a:ext>
            </a:extLst>
          </p:cNvPr>
          <p:cNvSpPr/>
          <p:nvPr/>
        </p:nvSpPr>
        <p:spPr>
          <a:xfrm>
            <a:off x="3740092" y="1518407"/>
            <a:ext cx="896224" cy="32998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/>
              <a:t>팔로워</a:t>
            </a:r>
            <a:endParaRPr sz="1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2D2F6C51-AD05-4DD8-BE29-8D66174E7223}"/>
              </a:ext>
            </a:extLst>
          </p:cNvPr>
          <p:cNvSpPr/>
          <p:nvPr/>
        </p:nvSpPr>
        <p:spPr>
          <a:xfrm>
            <a:off x="3163255" y="2142740"/>
            <a:ext cx="687897" cy="6459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06C0C6E-A4D7-48A1-90C2-4AC0907637C3}"/>
              </a:ext>
            </a:extLst>
          </p:cNvPr>
          <p:cNvSpPr/>
          <p:nvPr/>
        </p:nvSpPr>
        <p:spPr>
          <a:xfrm>
            <a:off x="3163255" y="3083037"/>
            <a:ext cx="687897" cy="6459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6" name="직사각형 39">
            <a:extLst>
              <a:ext uri="{FF2B5EF4-FFF2-40B4-BE49-F238E27FC236}">
                <a16:creationId xmlns:a16="http://schemas.microsoft.com/office/drawing/2014/main" xmlns="" id="{3318B5B7-0AAF-40A9-9CF0-00931DA960F0}"/>
              </a:ext>
            </a:extLst>
          </p:cNvPr>
          <p:cNvSpPr/>
          <p:nvPr/>
        </p:nvSpPr>
        <p:spPr>
          <a:xfrm>
            <a:off x="4170539" y="2113337"/>
            <a:ext cx="3220162" cy="7047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r>
              <a:rPr lang="en-US" sz="1000" dirty="0"/>
              <a:t>  tjgml3213</a:t>
            </a:r>
          </a:p>
          <a:p>
            <a:pPr>
              <a:defRPr sz="1500"/>
            </a:pPr>
            <a:endParaRPr lang="en-US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골드</a:t>
            </a:r>
            <a:endParaRPr lang="en-US" altLang="ko-KR" sz="1000" dirty="0"/>
          </a:p>
          <a:p>
            <a:pPr>
              <a:defRPr sz="1500"/>
            </a:pPr>
            <a:endParaRPr lang="en-US" altLang="ko-KR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팔로우 </a:t>
            </a:r>
            <a:r>
              <a:rPr lang="en-US" altLang="ko-KR" sz="1000" dirty="0"/>
              <a:t>: 10</a:t>
            </a:r>
            <a:r>
              <a:rPr lang="ko-KR" altLang="en-US" sz="1000" dirty="0"/>
              <a:t>명 </a:t>
            </a:r>
            <a:r>
              <a:rPr lang="en-US" altLang="ko-KR" sz="1000" dirty="0"/>
              <a:t>| </a:t>
            </a:r>
            <a:r>
              <a:rPr lang="ko-KR" altLang="en-US" sz="1000" dirty="0"/>
              <a:t>팔로잉 </a:t>
            </a:r>
            <a:r>
              <a:rPr lang="en-US" altLang="ko-KR" sz="1000" dirty="0"/>
              <a:t>: 15</a:t>
            </a:r>
            <a:r>
              <a:rPr lang="ko-KR" altLang="en-US" sz="1000" dirty="0"/>
              <a:t>명</a:t>
            </a:r>
            <a:endParaRPr lang="en-US" altLang="ko-KR" sz="1000" dirty="0"/>
          </a:p>
        </p:txBody>
      </p:sp>
      <p:sp>
        <p:nvSpPr>
          <p:cNvPr id="19" name="직사각형 39">
            <a:extLst>
              <a:ext uri="{FF2B5EF4-FFF2-40B4-BE49-F238E27FC236}">
                <a16:creationId xmlns:a16="http://schemas.microsoft.com/office/drawing/2014/main" xmlns="" id="{B4405616-E188-4F9D-882A-F5C531EEF886}"/>
              </a:ext>
            </a:extLst>
          </p:cNvPr>
          <p:cNvSpPr/>
          <p:nvPr/>
        </p:nvSpPr>
        <p:spPr>
          <a:xfrm>
            <a:off x="311302" y="1518407"/>
            <a:ext cx="2280593" cy="279353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DF8F8033-6802-4C81-971D-3E1DC5DED0FF}"/>
              </a:ext>
            </a:extLst>
          </p:cNvPr>
          <p:cNvSpPr/>
          <p:nvPr/>
        </p:nvSpPr>
        <p:spPr>
          <a:xfrm>
            <a:off x="749912" y="1712804"/>
            <a:ext cx="1388378" cy="137023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프로필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5618B7DC-7A7F-4CEF-B75D-8E4B8DCEE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723041"/>
              </p:ext>
            </p:extLst>
          </p:nvPr>
        </p:nvGraphicFramePr>
        <p:xfrm>
          <a:off x="634519" y="3379797"/>
          <a:ext cx="1669497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499">
                  <a:extLst>
                    <a:ext uri="{9D8B030D-6E8A-4147-A177-3AD203B41FA5}">
                      <a16:colId xmlns:a16="http://schemas.microsoft.com/office/drawing/2014/main" xmlns="" val="465552434"/>
                    </a:ext>
                  </a:extLst>
                </a:gridCol>
                <a:gridCol w="556499">
                  <a:extLst>
                    <a:ext uri="{9D8B030D-6E8A-4147-A177-3AD203B41FA5}">
                      <a16:colId xmlns:a16="http://schemas.microsoft.com/office/drawing/2014/main" xmlns="" val="1845159292"/>
                    </a:ext>
                  </a:extLst>
                </a:gridCol>
                <a:gridCol w="556499">
                  <a:extLst>
                    <a:ext uri="{9D8B030D-6E8A-4147-A177-3AD203B41FA5}">
                      <a16:colId xmlns:a16="http://schemas.microsoft.com/office/drawing/2014/main" xmlns="" val="2998969683"/>
                    </a:ext>
                  </a:extLst>
                </a:gridCol>
              </a:tblGrid>
              <a:tr h="6983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팔로워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팔로잉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방문수</a:t>
                      </a:r>
                      <a:endParaRPr lang="en-US" altLang="ko-KR" sz="8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50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  <a:endParaRPr lang="ko-KR" altLang="en-US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8974320"/>
                  </a:ext>
                </a:extLst>
              </a:tr>
            </a:tbl>
          </a:graphicData>
        </a:graphic>
      </p:graphicFrame>
      <p:sp>
        <p:nvSpPr>
          <p:cNvPr id="23" name="직사각형 39">
            <a:extLst>
              <a:ext uri="{FF2B5EF4-FFF2-40B4-BE49-F238E27FC236}">
                <a16:creationId xmlns:a16="http://schemas.microsoft.com/office/drawing/2014/main" xmlns="" id="{A5DF96B7-C56E-45DE-B39F-C951B5E9BB9D}"/>
              </a:ext>
            </a:extLst>
          </p:cNvPr>
          <p:cNvSpPr/>
          <p:nvPr/>
        </p:nvSpPr>
        <p:spPr>
          <a:xfrm>
            <a:off x="6796126" y="2344430"/>
            <a:ext cx="496710" cy="2425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/>
              <a:t>알림</a:t>
            </a:r>
            <a:endParaRPr sz="1000" dirty="0"/>
          </a:p>
        </p:txBody>
      </p:sp>
      <p:sp>
        <p:nvSpPr>
          <p:cNvPr id="26" name="직사각형 39">
            <a:extLst>
              <a:ext uri="{FF2B5EF4-FFF2-40B4-BE49-F238E27FC236}">
                <a16:creationId xmlns:a16="http://schemas.microsoft.com/office/drawing/2014/main" xmlns="" id="{F1DF59EB-1C5D-4D44-8F39-07BBE3C9C0BE}"/>
              </a:ext>
            </a:extLst>
          </p:cNvPr>
          <p:cNvSpPr/>
          <p:nvPr/>
        </p:nvSpPr>
        <p:spPr>
          <a:xfrm>
            <a:off x="4170539" y="3060979"/>
            <a:ext cx="3220162" cy="70475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r>
              <a:rPr lang="en-US" sz="1000" dirty="0"/>
              <a:t>  tjgml3213</a:t>
            </a:r>
          </a:p>
          <a:p>
            <a:pPr>
              <a:defRPr sz="1500"/>
            </a:pPr>
            <a:endParaRPr lang="en-US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골드</a:t>
            </a:r>
            <a:endParaRPr lang="en-US" altLang="ko-KR" sz="1000" dirty="0"/>
          </a:p>
          <a:p>
            <a:pPr>
              <a:defRPr sz="1500"/>
            </a:pPr>
            <a:endParaRPr lang="en-US" altLang="ko-KR" sz="500" dirty="0"/>
          </a:p>
          <a:p>
            <a:pPr>
              <a:defRPr sz="1500"/>
            </a:pPr>
            <a:r>
              <a:rPr lang="en-US" altLang="ko-KR" sz="1000" dirty="0"/>
              <a:t>  </a:t>
            </a:r>
            <a:r>
              <a:rPr lang="ko-KR" altLang="en-US" sz="1000" dirty="0"/>
              <a:t>팔로우 </a:t>
            </a:r>
            <a:r>
              <a:rPr lang="en-US" altLang="ko-KR" sz="1000" dirty="0"/>
              <a:t>: 10</a:t>
            </a:r>
            <a:r>
              <a:rPr lang="ko-KR" altLang="en-US" sz="1000" dirty="0"/>
              <a:t>명 </a:t>
            </a:r>
            <a:r>
              <a:rPr lang="en-US" altLang="ko-KR" sz="1000" dirty="0"/>
              <a:t>| </a:t>
            </a:r>
            <a:r>
              <a:rPr lang="ko-KR" altLang="en-US" sz="1000" dirty="0"/>
              <a:t>팔로잉 </a:t>
            </a:r>
            <a:r>
              <a:rPr lang="en-US" altLang="ko-KR" sz="1000" dirty="0"/>
              <a:t>: 15</a:t>
            </a:r>
            <a:r>
              <a:rPr lang="ko-KR" altLang="en-US" sz="1000" dirty="0"/>
              <a:t>명</a:t>
            </a:r>
            <a:endParaRPr lang="en-US" altLang="ko-KR" sz="1000" dirty="0"/>
          </a:p>
        </p:txBody>
      </p:sp>
      <p:sp>
        <p:nvSpPr>
          <p:cNvPr id="27" name="직사각형 39">
            <a:extLst>
              <a:ext uri="{FF2B5EF4-FFF2-40B4-BE49-F238E27FC236}">
                <a16:creationId xmlns:a16="http://schemas.microsoft.com/office/drawing/2014/main" xmlns="" id="{09C9BDE9-ED41-41D0-B21F-5A5B7F325798}"/>
              </a:ext>
            </a:extLst>
          </p:cNvPr>
          <p:cNvSpPr/>
          <p:nvPr/>
        </p:nvSpPr>
        <p:spPr>
          <a:xfrm>
            <a:off x="6796126" y="3292072"/>
            <a:ext cx="496710" cy="24257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/>
              <a:t>알림</a:t>
            </a:r>
            <a:endParaRPr sz="1000" dirty="0"/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:a16="http://schemas.microsoft.com/office/drawing/2014/main" xmlns="" id="{AE926CC0-E633-44BB-9D1C-8DFB679147DE}"/>
              </a:ext>
            </a:extLst>
          </p:cNvPr>
          <p:cNvSpPr/>
          <p:nvPr/>
        </p:nvSpPr>
        <p:spPr>
          <a:xfrm>
            <a:off x="634519" y="176688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73;g7c553259d1_0_81">
            <a:extLst>
              <a:ext uri="{FF2B5EF4-FFF2-40B4-BE49-F238E27FC236}">
                <a16:creationId xmlns:a16="http://schemas.microsoft.com/office/drawing/2014/main" xmlns="" id="{17B3222A-E19F-4A24-B8EE-F58B72BD0FD6}"/>
              </a:ext>
            </a:extLst>
          </p:cNvPr>
          <p:cNvSpPr/>
          <p:nvPr/>
        </p:nvSpPr>
        <p:spPr>
          <a:xfrm>
            <a:off x="2667347" y="163431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173;g7c553259d1_0_81">
            <a:extLst>
              <a:ext uri="{FF2B5EF4-FFF2-40B4-BE49-F238E27FC236}">
                <a16:creationId xmlns:a16="http://schemas.microsoft.com/office/drawing/2014/main" xmlns="" id="{E4C82729-C0F7-4FE5-862E-27EB2FB39678}"/>
              </a:ext>
            </a:extLst>
          </p:cNvPr>
          <p:cNvSpPr/>
          <p:nvPr/>
        </p:nvSpPr>
        <p:spPr>
          <a:xfrm>
            <a:off x="7246374" y="218213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69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500" b="1" dirty="0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프로필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프로필 사진 변경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ko-KR" altLang="en-US" dirty="0"/>
                        <a:t>팔로워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팔로잉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전환 탭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팔로잉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팔로워 리스트 전환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알림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해제 가능</a:t>
                      </a:r>
                      <a:endParaRPr lang="en-US" altLang="ko-KR" sz="12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알림 설정시 해당 계정이 새로운 상품 업로드시 알림 발송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 dirty="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user_w_sh_following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팔로우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1" name="직사각형 39"/>
          <p:cNvSpPr/>
          <p:nvPr/>
        </p:nvSpPr>
        <p:spPr>
          <a:xfrm>
            <a:off x="436604" y="1485934"/>
            <a:ext cx="1120346" cy="33775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sz="1200" dirty="0" err="1" smtClean="0"/>
              <a:t>찜예약</a:t>
            </a:r>
            <a:endParaRPr lang="en-US" altLang="ko-KR" sz="1200" dirty="0" smtClean="0"/>
          </a:p>
        </p:txBody>
      </p:sp>
      <p:sp>
        <p:nvSpPr>
          <p:cNvPr id="22" name="직사각형 39"/>
          <p:cNvSpPr/>
          <p:nvPr/>
        </p:nvSpPr>
        <p:spPr>
          <a:xfrm>
            <a:off x="436604" y="2095792"/>
            <a:ext cx="7405817" cy="42226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lang="en-US" altLang="ko-KR" sz="12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60032"/>
              </p:ext>
            </p:extLst>
          </p:nvPr>
        </p:nvGraphicFramePr>
        <p:xfrm>
          <a:off x="834766" y="2380413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9" y="2363937"/>
            <a:ext cx="170285" cy="170285"/>
          </a:xfrm>
          <a:prstGeom prst="rect">
            <a:avLst/>
          </a:prstGeom>
        </p:spPr>
      </p:pic>
      <p:sp>
        <p:nvSpPr>
          <p:cNvPr id="32" name="직사각형 39"/>
          <p:cNvSpPr/>
          <p:nvPr/>
        </p:nvSpPr>
        <p:spPr>
          <a:xfrm>
            <a:off x="1147115" y="3705011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596862"/>
              </p:ext>
            </p:extLst>
          </p:nvPr>
        </p:nvGraphicFramePr>
        <p:xfrm>
          <a:off x="3443415" y="2396889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4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78" y="2380413"/>
            <a:ext cx="170285" cy="170285"/>
          </a:xfrm>
          <a:prstGeom prst="rect">
            <a:avLst/>
          </a:prstGeom>
        </p:spPr>
      </p:pic>
      <p:sp>
        <p:nvSpPr>
          <p:cNvPr id="35" name="직사각형 39"/>
          <p:cNvSpPr/>
          <p:nvPr/>
        </p:nvSpPr>
        <p:spPr>
          <a:xfrm>
            <a:off x="3755764" y="3721487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713796"/>
              </p:ext>
            </p:extLst>
          </p:nvPr>
        </p:nvGraphicFramePr>
        <p:xfrm>
          <a:off x="5771986" y="2396889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7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9" y="2380413"/>
            <a:ext cx="170285" cy="170285"/>
          </a:xfrm>
          <a:prstGeom prst="rect">
            <a:avLst/>
          </a:prstGeom>
        </p:spPr>
      </p:pic>
      <p:sp>
        <p:nvSpPr>
          <p:cNvPr id="38" name="직사각형 39"/>
          <p:cNvSpPr/>
          <p:nvPr/>
        </p:nvSpPr>
        <p:spPr>
          <a:xfrm>
            <a:off x="6084335" y="3721487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329632"/>
              </p:ext>
            </p:extLst>
          </p:nvPr>
        </p:nvGraphicFramePr>
        <p:xfrm>
          <a:off x="5771986" y="4392187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9" y="4375711"/>
            <a:ext cx="170285" cy="170285"/>
          </a:xfrm>
          <a:prstGeom prst="rect">
            <a:avLst/>
          </a:prstGeom>
        </p:spPr>
      </p:pic>
      <p:sp>
        <p:nvSpPr>
          <p:cNvPr id="41" name="직사각형 39"/>
          <p:cNvSpPr/>
          <p:nvPr/>
        </p:nvSpPr>
        <p:spPr>
          <a:xfrm>
            <a:off x="6084335" y="5716785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003568"/>
              </p:ext>
            </p:extLst>
          </p:nvPr>
        </p:nvGraphicFramePr>
        <p:xfrm>
          <a:off x="3443415" y="4392187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3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78" y="4375711"/>
            <a:ext cx="170285" cy="170285"/>
          </a:xfrm>
          <a:prstGeom prst="rect">
            <a:avLst/>
          </a:prstGeom>
        </p:spPr>
      </p:pic>
      <p:sp>
        <p:nvSpPr>
          <p:cNvPr id="44" name="직사각형 39"/>
          <p:cNvSpPr/>
          <p:nvPr/>
        </p:nvSpPr>
        <p:spPr>
          <a:xfrm>
            <a:off x="3755764" y="5716785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497331"/>
              </p:ext>
            </p:extLst>
          </p:nvPr>
        </p:nvGraphicFramePr>
        <p:xfrm>
          <a:off x="830621" y="4375711"/>
          <a:ext cx="1444367" cy="1627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7"/>
              </a:tblGrid>
              <a:tr h="104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이미지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0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상품명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|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찜예약날짜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6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84" y="4359235"/>
            <a:ext cx="170285" cy="170285"/>
          </a:xfrm>
          <a:prstGeom prst="rect">
            <a:avLst/>
          </a:prstGeom>
        </p:spPr>
      </p:pic>
      <p:sp>
        <p:nvSpPr>
          <p:cNvPr id="47" name="직사각형 39"/>
          <p:cNvSpPr/>
          <p:nvPr/>
        </p:nvSpPr>
        <p:spPr>
          <a:xfrm>
            <a:off x="1142970" y="5700309"/>
            <a:ext cx="786715" cy="22699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000" dirty="0" err="1" smtClean="0"/>
              <a:t>알림설정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25469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82603180"/>
              </p:ext>
            </p:extLst>
          </p:nvPr>
        </p:nvGraphicFramePr>
        <p:xfrm>
          <a:off x="8509686" y="1289960"/>
          <a:ext cx="3491813" cy="537891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키워드 검색시 해당 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개인정보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가입일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 등 개인정보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상품목록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숫자 표시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리스트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등급 변경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5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정상전환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쿠폰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버튼 클릭시 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쿠폰 리스트 팝업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1891574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2261185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457202" y="1608932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회원 정보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9010"/>
              </p:ext>
            </p:extLst>
          </p:nvPr>
        </p:nvGraphicFramePr>
        <p:xfrm>
          <a:off x="577260" y="2335102"/>
          <a:ext cx="7177556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411068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87767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810735">
                  <a:extLst>
                    <a:ext uri="{9D8B030D-6E8A-4147-A177-3AD203B41FA5}">
                      <a16:colId xmlns:a16="http://schemas.microsoft.com/office/drawing/2014/main" xmlns="" val="3426955751"/>
                    </a:ext>
                  </a:extLst>
                </a:gridCol>
                <a:gridCol w="810735">
                  <a:extLst>
                    <a:ext uri="{9D8B030D-6E8A-4147-A177-3AD203B41FA5}">
                      <a16:colId xmlns:a16="http://schemas.microsoft.com/office/drawing/2014/main" xmlns="" val="152222060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08419"/>
              </p:ext>
            </p:extLst>
          </p:nvPr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22518"/>
              </p:ext>
            </p:extLst>
          </p:nvPr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30854"/>
              </p:ext>
            </p:extLst>
          </p:nvPr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152767"/>
              </p:ext>
            </p:extLst>
          </p:nvPr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71502"/>
              </p:ext>
            </p:extLst>
          </p:nvPr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6402"/>
              </p:ext>
            </p:extLst>
          </p:nvPr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697929"/>
              </p:ext>
            </p:extLst>
          </p:nvPr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447782"/>
              </p:ext>
            </p:extLst>
          </p:nvPr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215834"/>
              </p:ext>
            </p:extLst>
          </p:nvPr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30978"/>
              </p:ext>
            </p:extLst>
          </p:nvPr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22665"/>
              </p:ext>
            </p:extLst>
          </p:nvPr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760217"/>
              </p:ext>
            </p:extLst>
          </p:nvPr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064367"/>
              </p:ext>
            </p:extLst>
          </p:nvPr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491003"/>
              </p:ext>
            </p:extLst>
          </p:nvPr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3" name="Table 4">
            <a:extLst>
              <a:ext uri="{FF2B5EF4-FFF2-40B4-BE49-F238E27FC236}">
                <a16:creationId xmlns:a16="http://schemas.microsoft.com/office/drawing/2014/main" xmlns="" id="{E8DA82EE-D39A-4102-A5ED-02585A10E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761906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42" name="Google Shape;173;g7c553259d1_0_81">
            <a:extLst>
              <a:ext uri="{FF2B5EF4-FFF2-40B4-BE49-F238E27FC236}">
                <a16:creationId xmlns:a16="http://schemas.microsoft.com/office/drawing/2014/main" xmlns="" id="{E072B2D2-2293-49E7-A191-71485C34A82F}"/>
              </a:ext>
            </a:extLst>
          </p:cNvPr>
          <p:cNvSpPr/>
          <p:nvPr/>
        </p:nvSpPr>
        <p:spPr>
          <a:xfrm>
            <a:off x="5672806" y="19294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A071C0AD-04F5-4FE3-B8A2-E67A872CD1E0}"/>
              </a:ext>
            </a:extLst>
          </p:cNvPr>
          <p:cNvSpPr/>
          <p:nvPr/>
        </p:nvSpPr>
        <p:spPr>
          <a:xfrm>
            <a:off x="2486388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:a16="http://schemas.microsoft.com/office/drawing/2014/main" xmlns="" id="{C7323A0C-50DC-4FFA-85BA-6A7DFFBCF633}"/>
              </a:ext>
            </a:extLst>
          </p:cNvPr>
          <p:cNvSpPr/>
          <p:nvPr/>
        </p:nvSpPr>
        <p:spPr>
          <a:xfrm>
            <a:off x="3762913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73;g7c553259d1_0_81">
            <a:extLst>
              <a:ext uri="{FF2B5EF4-FFF2-40B4-BE49-F238E27FC236}">
                <a16:creationId xmlns:a16="http://schemas.microsoft.com/office/drawing/2014/main" xmlns="" id="{0A539492-3A6A-4D76-AA76-4D3AF6986DCD}"/>
              </a:ext>
            </a:extLst>
          </p:cNvPr>
          <p:cNvSpPr/>
          <p:nvPr/>
        </p:nvSpPr>
        <p:spPr>
          <a:xfrm>
            <a:off x="4619989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3;g7c553259d1_0_81">
            <a:extLst>
              <a:ext uri="{FF2B5EF4-FFF2-40B4-BE49-F238E27FC236}">
                <a16:creationId xmlns:a16="http://schemas.microsoft.com/office/drawing/2014/main" xmlns="" id="{E6D68F75-9E5A-49DC-B7E1-370686627CA5}"/>
              </a:ext>
            </a:extLst>
          </p:cNvPr>
          <p:cNvSpPr/>
          <p:nvPr/>
        </p:nvSpPr>
        <p:spPr>
          <a:xfrm>
            <a:off x="5384641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173;g7c553259d1_0_81">
            <a:extLst>
              <a:ext uri="{FF2B5EF4-FFF2-40B4-BE49-F238E27FC236}">
                <a16:creationId xmlns:a16="http://schemas.microsoft.com/office/drawing/2014/main" xmlns="" id="{C41E0A7E-5C69-4EDC-9F7E-1F09E64678B4}"/>
              </a:ext>
            </a:extLst>
          </p:cNvPr>
          <p:cNvSpPr/>
          <p:nvPr/>
        </p:nvSpPr>
        <p:spPr>
          <a:xfrm>
            <a:off x="6090367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61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049946111"/>
              </p:ext>
            </p:extLst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제공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사용 버튼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둘중 하나만 선택 가능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글제목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클릭시 해당 상품 페이지로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82176309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47462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:a16="http://schemas.microsoft.com/office/drawing/2014/main" xmlns="" id="{846B58C4-5B0F-481A-8F9F-4B91DFB01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293167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:a16="http://schemas.microsoft.com/office/drawing/2014/main" xmlns="" id="{C29FEE48-2818-4E2E-A544-6E909094202B}"/>
              </a:ext>
            </a:extLst>
          </p:cNvPr>
          <p:cNvSpPr/>
          <p:nvPr/>
        </p:nvSpPr>
        <p:spPr>
          <a:xfrm>
            <a:off x="131601" y="1302543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DE69B9A-037F-4552-B8FE-643A09783521}"/>
              </a:ext>
            </a:extLst>
          </p:cNvPr>
          <p:cNvGrpSpPr/>
          <p:nvPr/>
        </p:nvGrpSpPr>
        <p:grpSpPr>
          <a:xfrm>
            <a:off x="1126983" y="3275528"/>
            <a:ext cx="140732" cy="140732"/>
            <a:chOff x="2661920" y="3667884"/>
            <a:chExt cx="301670" cy="3016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12AF56CA-3D8A-41E1-93C6-DF0825D7A34F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A29A7E33-7C29-4498-8F97-A1EF59356C63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39">
            <a:extLst>
              <a:ext uri="{FF2B5EF4-FFF2-40B4-BE49-F238E27FC236}">
                <a16:creationId xmlns:a16="http://schemas.microsoft.com/office/drawing/2014/main" xmlns="" id="{D94076E1-5DDD-45B8-8863-F00D19A5ECDC}"/>
              </a:ext>
            </a:extLst>
          </p:cNvPr>
          <p:cNvSpPr/>
          <p:nvPr/>
        </p:nvSpPr>
        <p:spPr>
          <a:xfrm>
            <a:off x="819034" y="2503301"/>
            <a:ext cx="6536806" cy="35188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상품목록</a:t>
            </a: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</a:p>
          <a:p>
            <a:pPr>
              <a:defRPr sz="1500"/>
            </a:pPr>
            <a:r>
              <a:rPr lang="en-US" altLang="ko-KR" sz="1200" dirty="0"/>
              <a:t>        </a:t>
            </a:r>
            <a:r>
              <a:rPr lang="ko-KR" altLang="en-US" sz="1200" dirty="0"/>
              <a:t>제공      사용</a:t>
            </a:r>
            <a:endParaRPr lang="en-US" altLang="ko-KR" sz="1200" dirty="0"/>
          </a:p>
          <a:p>
            <a:pPr>
              <a:defRPr sz="1500"/>
            </a:pPr>
            <a:endParaRPr lang="en-US" altLang="ko-KR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F4830948-D16D-464F-A30D-7D739C07C159}"/>
              </a:ext>
            </a:extLst>
          </p:cNvPr>
          <p:cNvSpPr/>
          <p:nvPr/>
        </p:nvSpPr>
        <p:spPr>
          <a:xfrm>
            <a:off x="1771686" y="3263965"/>
            <a:ext cx="140732" cy="1407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Table 2">
            <a:extLst>
              <a:ext uri="{FF2B5EF4-FFF2-40B4-BE49-F238E27FC236}">
                <a16:creationId xmlns:a16="http://schemas.microsoft.com/office/drawing/2014/main" xmlns="" id="{F8A98F5A-FADD-4C50-A9CF-186F1A8BD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058029"/>
              </p:ext>
            </p:extLst>
          </p:nvPr>
        </p:nvGraphicFramePr>
        <p:xfrm>
          <a:off x="1084025" y="3840487"/>
          <a:ext cx="6016310" cy="127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095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783840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95937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</a:tblGrid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거래상태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30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공기청정기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미세먼지를 대비해 공기청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쓰던 아이폰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남성자켓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면접용 자켓만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반납중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883A17EC-269C-4FE5-9D39-4150E7703F2E}"/>
              </a:ext>
            </a:extLst>
          </p:cNvPr>
          <p:cNvGrpSpPr/>
          <p:nvPr/>
        </p:nvGrpSpPr>
        <p:grpSpPr>
          <a:xfrm>
            <a:off x="1084025" y="3263965"/>
            <a:ext cx="140732" cy="140732"/>
            <a:chOff x="2661920" y="3667884"/>
            <a:chExt cx="301670" cy="30167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D11DDAE2-72D6-42C1-B891-E70BAE58E03E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B8B6955-CD4A-46E1-AD68-EBC8AD1D4655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916FBDB3-F6C5-44A0-819F-434DC2AB3EDD}"/>
              </a:ext>
            </a:extLst>
          </p:cNvPr>
          <p:cNvSpPr/>
          <p:nvPr/>
        </p:nvSpPr>
        <p:spPr>
          <a:xfrm>
            <a:off x="2307997" y="3136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:a16="http://schemas.microsoft.com/office/drawing/2014/main" xmlns="" id="{B4989413-243D-4ABA-9EE4-F23431D60867}"/>
              </a:ext>
            </a:extLst>
          </p:cNvPr>
          <p:cNvSpPr/>
          <p:nvPr/>
        </p:nvSpPr>
        <p:spPr>
          <a:xfrm>
            <a:off x="4829667" y="410692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9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4006991912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sz="1200" dirty="0"/>
                        <a:t>클릭시 등급리스트 드롭다운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431597668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등급변경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36380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:a16="http://schemas.microsoft.com/office/drawing/2014/main" xmlns="" id="{462CB2BF-7A21-4FC6-80E0-AE139F9BB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404449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:a16="http://schemas.microsoft.com/office/drawing/2014/main" xmlns="" id="{0F306A4F-9ABC-4492-B9AB-25E57F045B98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1C5D1C7-CDB5-431B-8FAD-EB4F246D49DA}"/>
              </a:ext>
            </a:extLst>
          </p:cNvPr>
          <p:cNvGrpSpPr/>
          <p:nvPr/>
        </p:nvGrpSpPr>
        <p:grpSpPr>
          <a:xfrm>
            <a:off x="2105229" y="2954232"/>
            <a:ext cx="3514276" cy="2158244"/>
            <a:chOff x="1968258" y="2563736"/>
            <a:chExt cx="3514276" cy="2158244"/>
          </a:xfrm>
        </p:grpSpPr>
        <p:sp>
          <p:nvSpPr>
            <p:cNvPr id="42" name="직사각형 39">
              <a:extLst>
                <a:ext uri="{FF2B5EF4-FFF2-40B4-BE49-F238E27FC236}">
                  <a16:creationId xmlns:a16="http://schemas.microsoft.com/office/drawing/2014/main" xmlns="" id="{D94076E1-5DDD-45B8-8863-F00D19A5ECDC}"/>
                </a:ext>
              </a:extLst>
            </p:cNvPr>
            <p:cNvSpPr/>
            <p:nvPr/>
          </p:nvSpPr>
          <p:spPr>
            <a:xfrm>
              <a:off x="1968258" y="2563736"/>
              <a:ext cx="3514276" cy="21582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t"/>
            <a:lstStyle/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r>
                <a:rPr lang="en-US" altLang="ko-KR" dirty="0"/>
                <a:t>    </a:t>
              </a:r>
              <a:r>
                <a:rPr lang="ko-KR" altLang="en-US" dirty="0"/>
                <a:t>회원 등급 변경</a:t>
              </a: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</p:txBody>
        </p:sp>
        <p:sp>
          <p:nvSpPr>
            <p:cNvPr id="46" name="직사각형 39">
              <a:extLst>
                <a:ext uri="{FF2B5EF4-FFF2-40B4-BE49-F238E27FC236}">
                  <a16:creationId xmlns:a16="http://schemas.microsoft.com/office/drawing/2014/main" xmlns="" id="{CDCD09DB-21E6-4C6B-8966-DAA5B1359E5F}"/>
                </a:ext>
              </a:extLst>
            </p:cNvPr>
            <p:cNvSpPr/>
            <p:nvPr/>
          </p:nvSpPr>
          <p:spPr>
            <a:xfrm>
              <a:off x="2882619" y="3566314"/>
              <a:ext cx="1689381" cy="30167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ko-KR" altLang="en-US" sz="1200" dirty="0"/>
                <a:t>  등급 선택</a:t>
              </a:r>
              <a:endParaRPr lang="en-US" altLang="ko-KR" sz="1200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xmlns="" id="{DE81C5CA-E2C1-4E35-9B92-1264128262AF}"/>
                </a:ext>
              </a:extLst>
            </p:cNvPr>
            <p:cNvSpPr/>
            <p:nvPr/>
          </p:nvSpPr>
          <p:spPr>
            <a:xfrm rot="10800000">
              <a:off x="4307171" y="3642858"/>
              <a:ext cx="166085" cy="1453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Google Shape;173;g7c553259d1_0_81">
            <a:extLst>
              <a:ext uri="{FF2B5EF4-FFF2-40B4-BE49-F238E27FC236}">
                <a16:creationId xmlns:a16="http://schemas.microsoft.com/office/drawing/2014/main" xmlns="" id="{4C44E562-345E-49CF-876D-C82BDCC146B4}"/>
              </a:ext>
            </a:extLst>
          </p:cNvPr>
          <p:cNvSpPr/>
          <p:nvPr/>
        </p:nvSpPr>
        <p:spPr>
          <a:xfrm>
            <a:off x="4845658" y="37917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444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1550665987"/>
              </p:ext>
            </p:extLst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사용 쿠폰 리스트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사용처 클릭시 해당 상품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723311360"/>
              </p:ext>
            </p:extLst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사용쿠폰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056673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xmlns="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xmlns="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xmlns="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xmlns="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xmlns="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:a16="http://schemas.microsoft.com/office/drawing/2014/main" xmlns="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xmlns="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xmlns="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xmlns="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xmlns="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:a16="http://schemas.microsoft.com/office/drawing/2014/main" xmlns="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xmlns="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xmlns="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:a16="http://schemas.microsoft.com/office/drawing/2014/main" xmlns="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:a16="http://schemas.microsoft.com/office/drawing/2014/main" xmlns="" id="{14615CCF-18BE-4CF4-B576-F680492D6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9145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50" name="직사각형 39">
            <a:extLst>
              <a:ext uri="{FF2B5EF4-FFF2-40B4-BE49-F238E27FC236}">
                <a16:creationId xmlns:a16="http://schemas.microsoft.com/office/drawing/2014/main" xmlns="" id="{D8E51298-DA7B-4C8D-BF07-2C9BE5FC143D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42" name="직사각형 39">
            <a:extLst>
              <a:ext uri="{FF2B5EF4-FFF2-40B4-BE49-F238E27FC236}">
                <a16:creationId xmlns:a16="http://schemas.microsoft.com/office/drawing/2014/main" xmlns="" id="{D94076E1-5DDD-45B8-8863-F00D19A5ECDC}"/>
              </a:ext>
            </a:extLst>
          </p:cNvPr>
          <p:cNvSpPr/>
          <p:nvPr/>
        </p:nvSpPr>
        <p:spPr>
          <a:xfrm>
            <a:off x="1634289" y="2515596"/>
            <a:ext cx="5218452" cy="313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최준범님의</a:t>
            </a:r>
            <a:r>
              <a:rPr lang="en-US" altLang="ko-KR" dirty="0"/>
              <a:t> </a:t>
            </a:r>
            <a:r>
              <a:rPr lang="ko-KR" altLang="en-US" dirty="0"/>
              <a:t>사용쿠폰</a:t>
            </a:r>
            <a:endParaRPr lang="en-US" altLang="ko-KR" dirty="0"/>
          </a:p>
          <a:p>
            <a:pPr>
              <a:defRPr sz="1500"/>
            </a:pPr>
            <a:endParaRPr lang="en-US" altLang="ko-KR" dirty="0"/>
          </a:p>
        </p:txBody>
      </p:sp>
      <p:graphicFrame>
        <p:nvGraphicFramePr>
          <p:cNvPr id="43" name="Table 2">
            <a:extLst>
              <a:ext uri="{FF2B5EF4-FFF2-40B4-BE49-F238E27FC236}">
                <a16:creationId xmlns:a16="http://schemas.microsoft.com/office/drawing/2014/main" xmlns="" id="{B367CAC9-29A5-4744-9F3E-F18970243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01048"/>
              </p:ext>
            </p:extLst>
          </p:nvPr>
        </p:nvGraphicFramePr>
        <p:xfrm>
          <a:off x="1976292" y="3588711"/>
          <a:ext cx="4534445" cy="120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011555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2130335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</a:tblGrid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생일축하쿠폰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2020-03-01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</a:tbl>
          </a:graphicData>
        </a:graphic>
      </p:graphicFrame>
      <p:sp>
        <p:nvSpPr>
          <p:cNvPr id="44" name="Google Shape;173;g7c553259d1_0_81">
            <a:extLst>
              <a:ext uri="{FF2B5EF4-FFF2-40B4-BE49-F238E27FC236}">
                <a16:creationId xmlns:a16="http://schemas.microsoft.com/office/drawing/2014/main" xmlns="" id="{14049286-0D4B-41E8-84D1-F39D8F6848B0}"/>
              </a:ext>
            </a:extLst>
          </p:cNvPr>
          <p:cNvSpPr/>
          <p:nvPr/>
        </p:nvSpPr>
        <p:spPr>
          <a:xfrm>
            <a:off x="1785671" y="33656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084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258209248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2821484288"/>
              </p:ext>
            </p:extLst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465799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:a16="http://schemas.microsoft.com/office/drawing/2014/main" xmlns="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63C6EBD3-EE76-4A4E-A009-555C41B64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6740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:a16="http://schemas.microsoft.com/office/drawing/2014/main" xmlns="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:a16="http://schemas.microsoft.com/office/drawing/2014/main" xmlns="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080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8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783443433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26219950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17628898"/>
              </p:ext>
            </p:extLst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844841410"/>
              </p:ext>
            </p:extLst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73927454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="" xmlns:a16="http://schemas.microsoft.com/office/drawing/2014/main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="" xmlns:a16="http://schemas.microsoft.com/office/drawing/2014/main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="" xmlns:a16="http://schemas.microsoft.com/office/drawing/2014/main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="" xmlns:a16="http://schemas.microsoft.com/office/drawing/2014/main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94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88734059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38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722331436"/>
              </p:ext>
            </p:extLst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521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95217925"/>
              </p:ext>
            </p:extLst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="" xmlns:a16="http://schemas.microsoft.com/office/drawing/2014/main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95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22219262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60801687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332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/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53363473"/>
              </p:ext>
            </p:extLst>
          </p:nvPr>
        </p:nvGraphicFramePr>
        <p:xfrm>
          <a:off x="8843382" y="836712"/>
          <a:ext cx="2952330" cy="64807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en-US" altLang="ko-KR" sz="1300" b="0" u="none" strike="noStrike" cap="none" dirty="0"/>
                        <a:t>FAQ </a:t>
                      </a:r>
                      <a:r>
                        <a:rPr lang="ko-KR" altLang="en-US" sz="1300" b="0" u="none" strike="noStrike" cap="none"/>
                        <a:t>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F5734FE2-228B-4622-A54F-E5372719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8" y="1478604"/>
            <a:ext cx="8164052" cy="4359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79FAC5A-0B29-48B3-BA5A-5B269A6BD7C5}"/>
              </a:ext>
            </a:extLst>
          </p:cNvPr>
          <p:cNvSpPr/>
          <p:nvPr/>
        </p:nvSpPr>
        <p:spPr>
          <a:xfrm>
            <a:off x="39628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2499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49040684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36183421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548646" y="1415991"/>
            <a:ext cx="332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FAQ</a:t>
            </a:r>
            <a:r>
              <a:rPr lang="ko-KR" altLang="en-US" dirty="0" err="1"/>
              <a:t>및이용가이드</a:t>
            </a:r>
            <a:r>
              <a:rPr lang="ko-KR" altLang="en-US" dirty="0"/>
              <a:t>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>
                <a:solidFill>
                  <a:srgbClr val="FF0000"/>
                </a:solidFill>
              </a:rPr>
              <a:t>FAQ</a:t>
            </a:r>
            <a:r>
              <a:rPr lang="ko-KR" altLang="en-US" sz="1200" dirty="0" err="1">
                <a:solidFill>
                  <a:srgbClr val="FF0000"/>
                </a:solidFill>
              </a:rPr>
              <a:t>및이용가이드</a:t>
            </a:r>
            <a:r>
              <a:rPr lang="ko-KR" altLang="en-US" sz="1200" dirty="0">
                <a:solidFill>
                  <a:srgbClr val="FF0000"/>
                </a:solidFill>
              </a:rPr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F60404-9A2E-404A-89C4-1A17238A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83309"/>
            <a:ext cx="3345478" cy="40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71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00337380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1813825769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2056333077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48198357"/>
              </p:ext>
            </p:extLst>
          </p:nvPr>
        </p:nvGraphicFramePr>
        <p:xfrm>
          <a:off x="8813564" y="8466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 검색 가능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/>
                        <a:t>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FAQ</a:t>
            </a:r>
            <a:r>
              <a:rPr lang="ko-KR" altLang="en-US" sz="12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121264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="" xmlns:a16="http://schemas.microsoft.com/office/drawing/2014/main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="" xmlns:a16="http://schemas.microsoft.com/office/drawing/2014/main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="" xmlns:a16="http://schemas.microsoft.com/office/drawing/2014/main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05519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="" xmlns:a16="http://schemas.microsoft.com/office/drawing/2014/main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="" xmlns:a16="http://schemas.microsoft.com/office/drawing/2014/main" val="2740705927"/>
                    </a:ext>
                  </a:extLst>
                </a:gridCol>
                <a:gridCol w="2301580">
                  <a:extLst>
                    <a:ext uri="{9D8B030D-6E8A-4147-A177-3AD203B41FA5}">
                      <a16:colId xmlns="" xmlns:a16="http://schemas.microsoft.com/office/drawing/2014/main" val="933755592"/>
                    </a:ext>
                  </a:extLst>
                </a:gridCol>
                <a:gridCol w="1605064">
                  <a:extLst>
                    <a:ext uri="{9D8B030D-6E8A-4147-A177-3AD203B41FA5}">
                      <a16:colId xmlns="" xmlns:a16="http://schemas.microsoft.com/office/drawing/2014/main" val="2806331774"/>
                    </a:ext>
                  </a:extLst>
                </a:gridCol>
                <a:gridCol w="1177047">
                  <a:extLst>
                    <a:ext uri="{9D8B030D-6E8A-4147-A177-3AD203B41FA5}">
                      <a16:colId xmlns="" xmlns:a16="http://schemas.microsoft.com/office/drawing/2014/main" val="3676276655"/>
                    </a:ext>
                  </a:extLst>
                </a:gridCol>
                <a:gridCol w="1121037">
                  <a:extLst>
                    <a:ext uri="{9D8B030D-6E8A-4147-A177-3AD203B41FA5}">
                      <a16:colId xmlns="" xmlns:a16="http://schemas.microsoft.com/office/drawing/2014/main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거래금지품목리스트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욕설 및 성희롱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선정적 물품 판매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 설명이 부족한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247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283135639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등록 및 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수정폼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09830861"/>
              </p:ext>
            </p:extLst>
          </p:nvPr>
        </p:nvGraphicFramePr>
        <p:xfrm>
          <a:off x="8813564" y="846652"/>
          <a:ext cx="2952330" cy="12039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제목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내용을 입력하여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를 등록할 수 있으며 직관성을 높이기 위한 이미지를 첨부할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184DFF-16F8-4E4D-B353-458EDA190593}"/>
              </a:ext>
            </a:extLst>
          </p:cNvPr>
          <p:cNvSpPr/>
          <p:nvPr/>
        </p:nvSpPr>
        <p:spPr>
          <a:xfrm>
            <a:off x="1499152" y="1528252"/>
            <a:ext cx="5469835" cy="4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D188DE-762F-466E-82CC-11B016688CA6}"/>
              </a:ext>
            </a:extLst>
          </p:cNvPr>
          <p:cNvSpPr txBox="1"/>
          <p:nvPr/>
        </p:nvSpPr>
        <p:spPr>
          <a:xfrm>
            <a:off x="813352" y="15680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55F1226-1BEE-4EEE-9882-B5DCA4FC8173}"/>
              </a:ext>
            </a:extLst>
          </p:cNvPr>
          <p:cNvSpPr/>
          <p:nvPr/>
        </p:nvSpPr>
        <p:spPr>
          <a:xfrm>
            <a:off x="1499151" y="2291082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3E706CD-AFF5-43D2-9F8B-58698AB83B32}"/>
              </a:ext>
            </a:extLst>
          </p:cNvPr>
          <p:cNvSpPr txBox="1"/>
          <p:nvPr/>
        </p:nvSpPr>
        <p:spPr>
          <a:xfrm>
            <a:off x="813351" y="22936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AA80A65-62DE-45FB-8E7E-DAE0EA29C38A}"/>
              </a:ext>
            </a:extLst>
          </p:cNvPr>
          <p:cNvSpPr/>
          <p:nvPr/>
        </p:nvSpPr>
        <p:spPr>
          <a:xfrm>
            <a:off x="1476880" y="4545400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8807293-5279-4839-A76F-9017A15F3F48}"/>
              </a:ext>
            </a:extLst>
          </p:cNvPr>
          <p:cNvSpPr txBox="1"/>
          <p:nvPr/>
        </p:nvSpPr>
        <p:spPr>
          <a:xfrm>
            <a:off x="576470" y="4545400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5B85035-9734-4D41-8DAB-7D1C4AD1C76F}"/>
              </a:ext>
            </a:extLst>
          </p:cNvPr>
          <p:cNvSpPr/>
          <p:nvPr/>
        </p:nvSpPr>
        <p:spPr>
          <a:xfrm>
            <a:off x="3554159" y="5594832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15785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1413295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638363125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29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78564174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96703426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FA667DC-B86D-4A21-B825-455F270F4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5" y="1291544"/>
            <a:ext cx="8506558" cy="5369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DA0DD91-C68B-4154-82B9-8D45D870D607}"/>
              </a:ext>
            </a:extLst>
          </p:cNvPr>
          <p:cNvSpPr/>
          <p:nvPr/>
        </p:nvSpPr>
        <p:spPr>
          <a:xfrm>
            <a:off x="131322" y="1195202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28DBDDD-C437-403D-9A7D-EB021E13C2D4}"/>
              </a:ext>
            </a:extLst>
          </p:cNvPr>
          <p:cNvSpPr/>
          <p:nvPr/>
        </p:nvSpPr>
        <p:spPr>
          <a:xfrm>
            <a:off x="7861568" y="1556396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436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80783000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589869393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1945533" y="2502651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1978453" y="3320988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699426" y="1426000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Q&amp;A(1:1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r>
              <a:rPr lang="ko-KR" altLang="en-US" dirty="0"/>
              <a:t>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Q&amp;A(1:1</a:t>
            </a:r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6ACE2DB-1496-4A23-A455-A3F5D6C7E34E}"/>
              </a:ext>
            </a:extLst>
          </p:cNvPr>
          <p:cNvSpPr/>
          <p:nvPr/>
        </p:nvSpPr>
        <p:spPr>
          <a:xfrm>
            <a:off x="1945533" y="2534476"/>
            <a:ext cx="3180945" cy="41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카테고리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3547E28-0EAD-420E-BA9A-83FD522B1292}"/>
              </a:ext>
            </a:extLst>
          </p:cNvPr>
          <p:cNvSpPr/>
          <p:nvPr/>
        </p:nvSpPr>
        <p:spPr>
          <a:xfrm>
            <a:off x="1945533" y="3044757"/>
            <a:ext cx="3180945" cy="2821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8001E7EA-F050-4010-A332-884F2A062DF5}"/>
              </a:ext>
            </a:extLst>
          </p:cNvPr>
          <p:cNvSpPr/>
          <p:nvPr/>
        </p:nvSpPr>
        <p:spPr>
          <a:xfrm>
            <a:off x="2840477" y="5963055"/>
            <a:ext cx="1167319" cy="389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30436836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73830991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676315867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F05DCEE-ACA1-442E-8E42-F2564E380827}"/>
              </a:ext>
            </a:extLst>
          </p:cNvPr>
          <p:cNvSpPr txBox="1"/>
          <p:nvPr/>
        </p:nvSpPr>
        <p:spPr>
          <a:xfrm>
            <a:off x="2699426" y="1426000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Q&amp;A(1:1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r>
              <a:rPr lang="ko-KR" altLang="en-US" dirty="0"/>
              <a:t>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Q&amp;A(1:1</a:t>
            </a:r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81DE04F-7056-4F27-AD47-9A290528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12" y="2369145"/>
            <a:ext cx="3278222" cy="39830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386F5DD-B634-4C4C-A2A6-AB5F74755FC4}"/>
              </a:ext>
            </a:extLst>
          </p:cNvPr>
          <p:cNvSpPr/>
          <p:nvPr/>
        </p:nvSpPr>
        <p:spPr>
          <a:xfrm>
            <a:off x="1607879" y="2489511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36B92E6-89CA-4207-B100-73FDA2D63536}"/>
              </a:ext>
            </a:extLst>
          </p:cNvPr>
          <p:cNvSpPr/>
          <p:nvPr/>
        </p:nvSpPr>
        <p:spPr>
          <a:xfrm>
            <a:off x="5103565" y="2487447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221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552411089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 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543739379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1627431738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325823466"/>
              </p:ext>
            </p:extLst>
          </p:nvPr>
        </p:nvGraphicFramePr>
        <p:xfrm>
          <a:off x="8813564" y="8466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</a:t>
                      </a:r>
                      <a:r>
                        <a:rPr lang="en-US" altLang="ko-KR" sz="1300" b="0" u="none" strike="noStrike" cap="none" dirty="0"/>
                        <a:t>Q&amp;A</a:t>
                      </a:r>
                      <a:r>
                        <a:rPr lang="ko-KR" altLang="en-US" sz="1300" b="0" u="none" strike="noStrike" cap="none" dirty="0"/>
                        <a:t>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제목 앞 대괄호로 카테고리 표시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답변달기를</a:t>
                      </a:r>
                      <a:r>
                        <a:rPr lang="ko-KR" altLang="en-US" sz="1300" b="0" u="none" strike="noStrike" cap="none" dirty="0"/>
                        <a:t> 통해서 </a:t>
                      </a:r>
                      <a:r>
                        <a:rPr lang="en-US" altLang="ko-KR" sz="1300" b="0" u="none" strike="noStrike" cap="none" dirty="0"/>
                        <a:t>Q&amp;A </a:t>
                      </a:r>
                      <a:r>
                        <a:rPr lang="ko-KR" altLang="en-US" sz="1300" b="0" u="none" strike="noStrike" cap="none" dirty="0"/>
                        <a:t>답변가능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9DB5524-6F5D-4B5E-B796-5A5F9C6F2FB5}"/>
              </a:ext>
            </a:extLst>
          </p:cNvPr>
          <p:cNvSpPr/>
          <p:nvPr/>
        </p:nvSpPr>
        <p:spPr>
          <a:xfrm>
            <a:off x="5698476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33847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="" xmlns:a16="http://schemas.microsoft.com/office/drawing/2014/main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="" xmlns:a16="http://schemas.microsoft.com/office/drawing/2014/main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="" xmlns:a16="http://schemas.microsoft.com/office/drawing/2014/main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62144"/>
              </p:ext>
            </p:extLst>
          </p:nvPr>
        </p:nvGraphicFramePr>
        <p:xfrm>
          <a:off x="456591" y="2380724"/>
          <a:ext cx="7755910" cy="339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="" xmlns:a16="http://schemas.microsoft.com/office/drawing/2014/main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="" xmlns:a16="http://schemas.microsoft.com/office/drawing/2014/main" val="2740705927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933755592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2806331774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3676276655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배송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배송관련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결제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결제오류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결제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금액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[</a:t>
                      </a:r>
                      <a:r>
                        <a:rPr lang="ko-KR" altLang="en-US" sz="1400" dirty="0"/>
                        <a:t>이용</a:t>
                      </a:r>
                      <a:r>
                        <a:rPr lang="en-US" altLang="ko-KR" sz="1400" dirty="0"/>
                        <a:t>]</a:t>
                      </a:r>
                      <a:r>
                        <a:rPr lang="ko-KR" altLang="en-US" sz="1400" dirty="0"/>
                        <a:t>페이지가 </a:t>
                      </a:r>
                      <a:r>
                        <a:rPr lang="ko-KR" altLang="en-US" sz="1400" dirty="0" err="1"/>
                        <a:t>안떠요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답변달기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42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764988407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 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답변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05674281"/>
              </p:ext>
            </p:extLst>
          </p:nvPr>
        </p:nvGraphicFramePr>
        <p:xfrm>
          <a:off x="8813564" y="846652"/>
          <a:ext cx="2952330" cy="1402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답변 내용을 등록할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한번 답변을 등록한 질문에 여러 번의 답변이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300" b="0" u="none" strike="noStrike" cap="none" dirty="0"/>
                        <a:t>답변의 수정은 불가능하다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97363"/>
            <a:ext cx="8477375" cy="3979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D188DE-762F-466E-82CC-11B016688CA6}"/>
              </a:ext>
            </a:extLst>
          </p:cNvPr>
          <p:cNvSpPr txBox="1"/>
          <p:nvPr/>
        </p:nvSpPr>
        <p:spPr>
          <a:xfrm>
            <a:off x="361015" y="1580649"/>
            <a:ext cx="11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답변내용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55F1226-1BEE-4EEE-9882-B5DCA4FC8173}"/>
              </a:ext>
            </a:extLst>
          </p:cNvPr>
          <p:cNvSpPr/>
          <p:nvPr/>
        </p:nvSpPr>
        <p:spPr>
          <a:xfrm>
            <a:off x="1499152" y="1631809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AA80A65-62DE-45FB-8E7E-DAE0EA29C38A}"/>
              </a:ext>
            </a:extLst>
          </p:cNvPr>
          <p:cNvSpPr/>
          <p:nvPr/>
        </p:nvSpPr>
        <p:spPr>
          <a:xfrm>
            <a:off x="1476880" y="4029833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8807293-5279-4839-A76F-9017A15F3F48}"/>
              </a:ext>
            </a:extLst>
          </p:cNvPr>
          <p:cNvSpPr txBox="1"/>
          <p:nvPr/>
        </p:nvSpPr>
        <p:spPr>
          <a:xfrm>
            <a:off x="576470" y="4029833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5B85035-9734-4D41-8DAB-7D1C4AD1C76F}"/>
              </a:ext>
            </a:extLst>
          </p:cNvPr>
          <p:cNvSpPr/>
          <p:nvPr/>
        </p:nvSpPr>
        <p:spPr>
          <a:xfrm>
            <a:off x="3554160" y="4578463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9875261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58300064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6851286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1584640312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050463867"/>
              </p:ext>
            </p:extLst>
          </p:nvPr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공지사항등록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="" xmlns:a16="http://schemas.microsoft.com/office/drawing/2014/main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54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="" xmlns:a16="http://schemas.microsoft.com/office/drawing/2014/main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="" xmlns:a16="http://schemas.microsoft.com/office/drawing/2014/main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="" xmlns:a16="http://schemas.microsoft.com/office/drawing/2014/main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="" xmlns:a16="http://schemas.microsoft.com/office/drawing/2014/main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562062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="" xmlns:a16="http://schemas.microsoft.com/office/drawing/2014/main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="" xmlns:a16="http://schemas.microsoft.com/office/drawing/2014/main" val="2740705927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933755592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2806331774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3676276655"/>
                    </a:ext>
                  </a:extLst>
                </a:gridCol>
                <a:gridCol w="1551182">
                  <a:extLst>
                    <a:ext uri="{9D8B030D-6E8A-4147-A177-3AD203B41FA5}">
                      <a16:colId xmlns="" xmlns:a16="http://schemas.microsoft.com/office/drawing/2014/main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코로나관련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설연휴관련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배송 지연관련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7311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13733859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등록 및 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수정폼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184DFF-16F8-4E4D-B353-458EDA190593}"/>
              </a:ext>
            </a:extLst>
          </p:cNvPr>
          <p:cNvSpPr/>
          <p:nvPr/>
        </p:nvSpPr>
        <p:spPr>
          <a:xfrm>
            <a:off x="1499152" y="1528252"/>
            <a:ext cx="5469835" cy="4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D188DE-762F-466E-82CC-11B016688CA6}"/>
              </a:ext>
            </a:extLst>
          </p:cNvPr>
          <p:cNvSpPr txBox="1"/>
          <p:nvPr/>
        </p:nvSpPr>
        <p:spPr>
          <a:xfrm>
            <a:off x="813352" y="15680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55F1226-1BEE-4EEE-9882-B5DCA4FC8173}"/>
              </a:ext>
            </a:extLst>
          </p:cNvPr>
          <p:cNvSpPr/>
          <p:nvPr/>
        </p:nvSpPr>
        <p:spPr>
          <a:xfrm>
            <a:off x="1499151" y="2291082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3E706CD-AFF5-43D2-9F8B-58698AB83B32}"/>
              </a:ext>
            </a:extLst>
          </p:cNvPr>
          <p:cNvSpPr txBox="1"/>
          <p:nvPr/>
        </p:nvSpPr>
        <p:spPr>
          <a:xfrm>
            <a:off x="813351" y="22936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5AA80A65-62DE-45FB-8E7E-DAE0EA29C38A}"/>
              </a:ext>
            </a:extLst>
          </p:cNvPr>
          <p:cNvSpPr/>
          <p:nvPr/>
        </p:nvSpPr>
        <p:spPr>
          <a:xfrm>
            <a:off x="1476880" y="4545400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8807293-5279-4839-A76F-9017A15F3F48}"/>
              </a:ext>
            </a:extLst>
          </p:cNvPr>
          <p:cNvSpPr txBox="1"/>
          <p:nvPr/>
        </p:nvSpPr>
        <p:spPr>
          <a:xfrm>
            <a:off x="576470" y="4545400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5B85035-9734-4D41-8DAB-7D1C4AD1C76F}"/>
              </a:ext>
            </a:extLst>
          </p:cNvPr>
          <p:cNvSpPr/>
          <p:nvPr/>
        </p:nvSpPr>
        <p:spPr>
          <a:xfrm>
            <a:off x="3554159" y="5594832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35644275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088197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48569081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2475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9057568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클릭 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59177580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리스트를 클릭 시 다른 페이지로 이동하지 않고 아래에 내용이 </a:t>
                      </a:r>
                      <a:r>
                        <a:rPr lang="ko-KR" altLang="en-US" sz="1300" b="0" u="none" strike="noStrike" cap="none" dirty="0" err="1"/>
                        <a:t>펼쳐짐</a:t>
                      </a:r>
                      <a:r>
                        <a:rPr lang="en-US" altLang="ko-KR" sz="1300" b="0" u="none" strike="noStrike" cap="none" dirty="0"/>
                        <a:t>. </a:t>
                      </a:r>
                      <a:r>
                        <a:rPr lang="ko-KR" altLang="en-US" sz="1300" b="0" u="none" strike="noStrike" cap="none" dirty="0" err="1"/>
                        <a:t>드랍다운</a:t>
                      </a:r>
                      <a:r>
                        <a:rPr lang="ko-KR" altLang="en-US" sz="1300" b="0" u="none" strike="noStrike" cap="none" dirty="0"/>
                        <a:t> 형식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펼쳐진 </a:t>
                      </a:r>
                      <a:r>
                        <a:rPr lang="ko-KR" altLang="en-US" sz="1300" b="0" u="none" strike="noStrike" cap="none" dirty="0" err="1"/>
                        <a:t>글내용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31A161F-BC65-4CD5-BEB5-E521EFEF3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4" y="1312649"/>
            <a:ext cx="8088029" cy="5347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2BB8FD5D-124C-4F16-AABE-2F9F80B05150}"/>
              </a:ext>
            </a:extLst>
          </p:cNvPr>
          <p:cNvSpPr/>
          <p:nvPr/>
        </p:nvSpPr>
        <p:spPr>
          <a:xfrm>
            <a:off x="2039853" y="13559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457725F-8F89-41C5-BC5A-372DABCF5B41}"/>
              </a:ext>
            </a:extLst>
          </p:cNvPr>
          <p:cNvSpPr/>
          <p:nvPr/>
        </p:nvSpPr>
        <p:spPr>
          <a:xfrm>
            <a:off x="540404" y="205538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7561</Words>
  <Application>Microsoft Office PowerPoint</Application>
  <PresentationFormat>와이드스크린</PresentationFormat>
  <Paragraphs>3452</Paragraphs>
  <Slides>152</Slides>
  <Notes>75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152</vt:i4>
      </vt:variant>
    </vt:vector>
  </HeadingPairs>
  <TitlesOfParts>
    <vt:vector size="157" baseType="lpstr">
      <vt:lpstr>Malgun Gothic</vt:lpstr>
      <vt:lpstr>Malgun Gothic</vt:lpstr>
      <vt:lpstr>Arial</vt:lpstr>
      <vt:lpstr>Helvetica</vt:lpstr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이번 주 이슈 및 다음 주 계획</vt:lpstr>
      <vt:lpstr>감사합니다 :^)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507-07</cp:lastModifiedBy>
  <cp:revision>15</cp:revision>
  <dcterms:created xsi:type="dcterms:W3CDTF">2020-03-05T07:09:16Z</dcterms:created>
  <dcterms:modified xsi:type="dcterms:W3CDTF">2020-03-05T09:15:49Z</dcterms:modified>
</cp:coreProperties>
</file>